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23/02/2012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ealenguajeusc.jimdo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97666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ES" i="1" dirty="0" smtClean="0"/>
              <a:t>Universidad Santiago de Cali</a:t>
            </a:r>
          </a:p>
          <a:p>
            <a:pPr algn="ctr">
              <a:buNone/>
            </a:pPr>
            <a:r>
              <a:rPr lang="es-ES" i="1" dirty="0" smtClean="0"/>
              <a:t>Facultad de Educación – 50 años</a:t>
            </a:r>
          </a:p>
          <a:p>
            <a:pPr algn="ctr">
              <a:buNone/>
            </a:pPr>
            <a:endParaRPr lang="es-ES" sz="4800" i="1" dirty="0" smtClean="0"/>
          </a:p>
          <a:p>
            <a:pPr algn="ctr">
              <a:buNone/>
            </a:pPr>
            <a:r>
              <a:rPr lang="es-ES" sz="4800" i="1" dirty="0" smtClean="0"/>
              <a:t>Los </a:t>
            </a:r>
            <a:r>
              <a:rPr lang="es-ES" sz="4800" i="1" dirty="0" smtClean="0"/>
              <a:t>lenguajes </a:t>
            </a:r>
            <a:endParaRPr lang="es-ES" sz="4800" i="1" dirty="0" smtClean="0"/>
          </a:p>
          <a:p>
            <a:pPr algn="ctr">
              <a:buNone/>
            </a:pPr>
            <a:r>
              <a:rPr lang="es-ES" sz="4800" i="1" dirty="0" smtClean="0"/>
              <a:t>en la </a:t>
            </a:r>
            <a:r>
              <a:rPr lang="es-ES" sz="4800" i="1" dirty="0" smtClean="0"/>
              <a:t>educación </a:t>
            </a:r>
            <a:r>
              <a:rPr lang="es-ES" sz="4800" i="1" dirty="0" smtClean="0"/>
              <a:t>superior</a:t>
            </a:r>
          </a:p>
          <a:p>
            <a:pPr algn="ctr">
              <a:buNone/>
            </a:pPr>
            <a:r>
              <a:rPr lang="es-ES" sz="3000" i="1" dirty="0" smtClean="0">
                <a:hlinkClick r:id="rId2"/>
              </a:rPr>
              <a:t>www.arealenguajeusc.jimdo.com</a:t>
            </a:r>
            <a:r>
              <a:rPr lang="es-ES" sz="3000" i="1" dirty="0" smtClean="0"/>
              <a:t> </a:t>
            </a:r>
            <a:endParaRPr lang="es-ES" sz="4800" i="1" dirty="0" smtClean="0"/>
          </a:p>
          <a:p>
            <a:pPr algn="ctr">
              <a:buNone/>
            </a:pPr>
            <a:endParaRPr lang="es-ES" sz="4800" i="1" dirty="0" smtClean="0"/>
          </a:p>
          <a:p>
            <a:pPr algn="ctr">
              <a:buNone/>
            </a:pPr>
            <a:endParaRPr lang="es-ES" sz="4800" i="1" dirty="0" smtClean="0"/>
          </a:p>
          <a:p>
            <a:pPr algn="r">
              <a:buNone/>
            </a:pPr>
            <a:r>
              <a:rPr lang="es-ES" i="1" dirty="0" smtClean="0"/>
              <a:t>Mg. Gladys Zamudio Tobar</a:t>
            </a:r>
            <a:endParaRPr lang="es-E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772400" cy="1470025"/>
          </a:xfrm>
        </p:spPr>
        <p:txBody>
          <a:bodyPr/>
          <a:lstStyle/>
          <a:p>
            <a:r>
              <a:rPr lang="es-ES" dirty="0" smtClean="0"/>
              <a:t>¿Cómo interpretar </a:t>
            </a:r>
            <a:br>
              <a:rPr lang="es-ES" dirty="0" smtClean="0"/>
            </a:br>
            <a:r>
              <a:rPr lang="es-ES" dirty="0" smtClean="0"/>
              <a:t>el lenguaje hoy?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640960" cy="4680520"/>
          </a:xfrm>
        </p:spPr>
        <p:txBody>
          <a:bodyPr>
            <a:normAutofit fontScale="925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Pensar el lenguaje ya no sólo como un dispositivo o una facultad humana (Relevante paradigma propuesto por Saussure) sino como la confluencia de saberes, maneras de ser, de sentir y de hacer para configurarnos como seres humanos que optan por el desarrollo integral de una sociedad y, sobre todo, la construcción de relaciones de convivencia, conocimiento y reconocimiento, valoración y afecto, como lo manifiesta Humberto Maturana –pedagogo chileno- en su libro </a:t>
            </a:r>
            <a:r>
              <a:rPr lang="es-ES" i="1" dirty="0" smtClean="0">
                <a:solidFill>
                  <a:schemeClr val="tx1"/>
                </a:solidFill>
              </a:rPr>
              <a:t>“El sentido de humano”</a:t>
            </a:r>
            <a:r>
              <a:rPr lang="es-ES" dirty="0" smtClean="0">
                <a:solidFill>
                  <a:schemeClr val="tx1"/>
                </a:solidFill>
              </a:rPr>
              <a:t>. 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Denominaciones de </a:t>
            </a:r>
            <a:r>
              <a:rPr lang="es-ES" dirty="0" smtClean="0"/>
              <a:t>los cursos</a:t>
            </a:r>
            <a:r>
              <a:rPr lang="es-ES" dirty="0" smtClean="0"/>
              <a:t>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Área de Lenguaje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ES" dirty="0" smtClean="0"/>
              <a:t>Taller de </a:t>
            </a:r>
            <a:r>
              <a:rPr lang="es-ES" dirty="0" smtClean="0"/>
              <a:t>Lengua (1984)</a:t>
            </a:r>
            <a:endParaRPr lang="es-ES" dirty="0" smtClean="0"/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Construcción del pensamiento</a:t>
            </a:r>
          </a:p>
          <a:p>
            <a:pPr>
              <a:buFontTx/>
              <a:buChar char="-"/>
            </a:pPr>
            <a:r>
              <a:rPr lang="es-ES" dirty="0" smtClean="0"/>
              <a:t>Taller de lectura y escritura</a:t>
            </a:r>
          </a:p>
          <a:p>
            <a:pPr>
              <a:buFontTx/>
              <a:buChar char="-"/>
            </a:pPr>
            <a:r>
              <a:rPr lang="es-ES" dirty="0" smtClean="0"/>
              <a:t>Taller de redacción</a:t>
            </a:r>
          </a:p>
          <a:p>
            <a:pPr>
              <a:buFontTx/>
              <a:buChar char="-"/>
            </a:pPr>
            <a:r>
              <a:rPr lang="es-ES" dirty="0" smtClean="0"/>
              <a:t>Análisis del discurso</a:t>
            </a:r>
          </a:p>
          <a:p>
            <a:pPr>
              <a:buFontTx/>
              <a:buChar char="-"/>
            </a:pPr>
            <a:r>
              <a:rPr lang="es-ES" dirty="0" smtClean="0"/>
              <a:t>Lingüística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Comprensión y Producción Textual *</a:t>
            </a:r>
          </a:p>
          <a:p>
            <a:pPr>
              <a:buFontTx/>
              <a:buChar char="-"/>
            </a:pPr>
            <a:r>
              <a:rPr lang="es-ES" dirty="0" smtClean="0"/>
              <a:t>Comunicación y Lenguaje</a:t>
            </a:r>
          </a:p>
          <a:p>
            <a:pPr>
              <a:buFontTx/>
              <a:buChar char="-"/>
            </a:pPr>
            <a:endParaRPr lang="es-ES" dirty="0" smtClean="0"/>
          </a:p>
          <a:p>
            <a:pPr>
              <a:buFontTx/>
              <a:buChar char="-"/>
            </a:pPr>
            <a:endParaRPr lang="es-ES" dirty="0" smtClean="0"/>
          </a:p>
          <a:p>
            <a:pPr>
              <a:buFontTx/>
              <a:buChar char="-"/>
            </a:pPr>
            <a:endParaRPr lang="es-ES" dirty="0"/>
          </a:p>
        </p:txBody>
      </p:sp>
      <p:sp>
        <p:nvSpPr>
          <p:cNvPr id="4" name="3 Cerrar llave"/>
          <p:cNvSpPr/>
          <p:nvPr/>
        </p:nvSpPr>
        <p:spPr>
          <a:xfrm>
            <a:off x="5076056" y="2204864"/>
            <a:ext cx="3168352" cy="3096344"/>
          </a:xfrm>
          <a:prstGeom prst="rightBrace">
            <a:avLst>
              <a:gd name="adj1" fmla="val 8333"/>
              <a:gd name="adj2" fmla="val 49556"/>
            </a:avLst>
          </a:prstGeom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8964488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s-ES" i="1" dirty="0" smtClean="0"/>
          </a:p>
          <a:p>
            <a:pPr>
              <a:buNone/>
            </a:pPr>
            <a:r>
              <a:rPr lang="es-ES" i="1" dirty="0" smtClean="0"/>
              <a:t>“Para </a:t>
            </a:r>
            <a:r>
              <a:rPr lang="es-ES" i="1" dirty="0" smtClean="0"/>
              <a:t>evitar el abandono de buena parte de los aspirantes </a:t>
            </a:r>
            <a:r>
              <a:rPr lang="es-ES" i="1" dirty="0" smtClean="0"/>
              <a:t>y para </a:t>
            </a:r>
            <a:r>
              <a:rPr lang="es-ES" i="1" dirty="0" smtClean="0"/>
              <a:t>ayudar a desarrollar el pensamiento de quienes permanecen, </a:t>
            </a:r>
            <a:r>
              <a:rPr lang="es-ES" i="1" dirty="0" smtClean="0"/>
              <a:t>es </a:t>
            </a:r>
            <a:r>
              <a:rPr lang="es-ES" i="1" dirty="0" smtClean="0"/>
              <a:t>indispensable</a:t>
            </a:r>
            <a:r>
              <a:rPr lang="es-ES" i="1" dirty="0" smtClean="0"/>
              <a:t>  que  los  profesores  de  todas </a:t>
            </a:r>
            <a:r>
              <a:rPr lang="es-ES" i="1" dirty="0" smtClean="0"/>
              <a:t>  las  materias compartamos una responsabilidad: </a:t>
            </a:r>
            <a:endParaRPr lang="es-ES" dirty="0" smtClean="0"/>
          </a:p>
          <a:p>
            <a:r>
              <a:rPr lang="es-ES" i="1" dirty="0" smtClean="0"/>
              <a:t>enseñar los modos específicos de nuestras disciplinas sobre  cómo  encarar  los  textos,  explicitando  nuestros códigos de acción cognitiva sobre la bibliografía y hacer  lugar  en  las  clases  a  la  lectura  compartida, ayudando a entender lo que los textos callan porque dan por sobreentendido.</a:t>
            </a:r>
            <a:endParaRPr lang="es-ES" dirty="0" smtClean="0"/>
          </a:p>
          <a:p>
            <a:r>
              <a:rPr lang="es-ES" i="1" dirty="0" smtClean="0"/>
              <a:t>Pero </a:t>
            </a:r>
            <a:r>
              <a:rPr lang="es-ES" i="1" dirty="0" smtClean="0"/>
              <a:t>también voy a insistir en que, para que los profesores logremos sostener esta propuesta, </a:t>
            </a:r>
            <a:r>
              <a:rPr lang="es-ES" i="1" u="sng" dirty="0" smtClean="0"/>
              <a:t>es imprescindible que nuestras   instituciones   se   comprometan   con   las alfabetizaciones académicas y apoyen la labor docente con estatutos y con acciones manifiestas, que las promuevan y  reconozcan</a:t>
            </a:r>
            <a:r>
              <a:rPr lang="es-ES" i="1" dirty="0" smtClean="0"/>
              <a:t>.”</a:t>
            </a:r>
            <a:endParaRPr lang="es-ES" dirty="0" smtClean="0"/>
          </a:p>
          <a:p>
            <a:pPr algn="just">
              <a:buNone/>
            </a:pPr>
            <a:r>
              <a:rPr lang="es-ES" dirty="0" smtClean="0"/>
              <a:t> </a:t>
            </a:r>
            <a:r>
              <a:rPr lang="es-ES" dirty="0" smtClean="0"/>
              <a:t>  </a:t>
            </a:r>
            <a:r>
              <a:rPr lang="es-ES" sz="2000" dirty="0" err="1" smtClean="0"/>
              <a:t>Carlino</a:t>
            </a:r>
            <a:r>
              <a:rPr lang="es-ES" sz="2000" dirty="0" smtClean="0"/>
              <a:t>, Paula. </a:t>
            </a:r>
            <a:r>
              <a:rPr lang="es-ES" sz="2000" i="1" dirty="0" smtClean="0"/>
              <a:t>Leer textos científicos y académicos en la educación superior: Obstáculos y bienvenidas </a:t>
            </a:r>
            <a:r>
              <a:rPr lang="es-ES" sz="2000" i="1" dirty="0" smtClean="0"/>
              <a:t>a una </a:t>
            </a:r>
            <a:r>
              <a:rPr lang="es-ES" sz="2000" i="1" dirty="0" smtClean="0"/>
              <a:t>cultura nueva cultura. </a:t>
            </a:r>
            <a:endParaRPr lang="es-ES" sz="2000" i="1" dirty="0" smtClean="0"/>
          </a:p>
          <a:p>
            <a:pPr algn="just">
              <a:buNone/>
            </a:pPr>
            <a:r>
              <a:rPr lang="es-ES" sz="2000" dirty="0" smtClean="0"/>
              <a:t>	6º </a:t>
            </a:r>
            <a:r>
              <a:rPr lang="es-ES" sz="2000" dirty="0" smtClean="0"/>
              <a:t>Congreso </a:t>
            </a:r>
            <a:r>
              <a:rPr lang="es-ES" sz="2000" dirty="0" smtClean="0"/>
              <a:t>Internacional</a:t>
            </a:r>
            <a:r>
              <a:rPr lang="es-ES" sz="2000" dirty="0" smtClean="0"/>
              <a:t>  de  Promoción  de  la  Lectura  y  el  Libro, Buenos Aires, 2-5 de mayo de 2003.</a:t>
            </a:r>
          </a:p>
          <a:p>
            <a:pPr algn="just">
              <a:buNone/>
            </a:pPr>
            <a:r>
              <a:rPr lang="es-ES" sz="2000" dirty="0" smtClean="0"/>
              <a:t> 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20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Bolívar Antonio y otros (2001). </a:t>
            </a:r>
            <a:r>
              <a:rPr lang="es-ES" i="1" dirty="0" smtClean="0"/>
              <a:t>La investigación biográfico-narrativa en educación.</a:t>
            </a:r>
            <a:r>
              <a:rPr lang="es-ES" dirty="0" smtClean="0"/>
              <a:t> Madrid, España: Editorial La Muralla, S.A.</a:t>
            </a:r>
          </a:p>
          <a:p>
            <a:r>
              <a:rPr lang="es-ES" dirty="0" smtClean="0"/>
              <a:t>Martin Vivaldi, G. (1973). </a:t>
            </a:r>
            <a:r>
              <a:rPr lang="es-ES" i="1" dirty="0" smtClean="0"/>
              <a:t>Curso de redacción. Teoría y práctica de la composición y del estilo. </a:t>
            </a:r>
            <a:r>
              <a:rPr lang="es-ES" dirty="0" smtClean="0"/>
              <a:t> Madrid: Paraninfo.</a:t>
            </a:r>
          </a:p>
          <a:p>
            <a:r>
              <a:rPr lang="es-ES" dirty="0" smtClean="0"/>
              <a:t>Ospina, William (2008). </a:t>
            </a:r>
            <a:r>
              <a:rPr lang="es-ES" i="1" dirty="0" smtClean="0"/>
              <a:t>“</a:t>
            </a:r>
            <a:r>
              <a:rPr lang="es-CO" i="1" dirty="0" smtClean="0"/>
              <a:t>La escuela de la noche”.</a:t>
            </a:r>
            <a:r>
              <a:rPr lang="es-CO" dirty="0" smtClean="0"/>
              <a:t> Bogotá, Colombia: Editorial Norma.</a:t>
            </a:r>
            <a:endParaRPr lang="es-ES" dirty="0" smtClean="0"/>
          </a:p>
          <a:p>
            <a:r>
              <a:rPr lang="es-ES" dirty="0" smtClean="0"/>
              <a:t>Sánchez Lobato, J. (2007).  </a:t>
            </a:r>
            <a:r>
              <a:rPr lang="es-ES" i="1" dirty="0" smtClean="0"/>
              <a:t>Saber escribir. </a:t>
            </a:r>
            <a:r>
              <a:rPr lang="es-ES" dirty="0" smtClean="0"/>
              <a:t>Colombia: Aguilar.</a:t>
            </a:r>
          </a:p>
          <a:p>
            <a:r>
              <a:rPr lang="es-ES" dirty="0" smtClean="0"/>
              <a:t>Van Dijk, Teun A. (1980).  </a:t>
            </a:r>
            <a:r>
              <a:rPr lang="es-ES" i="1" dirty="0" smtClean="0"/>
              <a:t>Estructuras y funciones del discurso. Una introducción interdisciplinaria a la lingüística del texto y a los estudios del discurso</a:t>
            </a:r>
            <a:r>
              <a:rPr lang="es-ES" dirty="0" smtClean="0"/>
              <a:t>. México: Siglo XXI Editores.</a:t>
            </a:r>
          </a:p>
          <a:p>
            <a:r>
              <a:rPr lang="es-CO" dirty="0" smtClean="0"/>
              <a:t>Zamudio Tobar, Gladys y otros (2008). </a:t>
            </a:r>
            <a:r>
              <a:rPr lang="es-CO" i="1" dirty="0" smtClean="0"/>
              <a:t>Teoría del lenguaje. </a:t>
            </a:r>
            <a:r>
              <a:rPr lang="es-CO" dirty="0" smtClean="0"/>
              <a:t>Cali: Editorial </a:t>
            </a:r>
            <a:r>
              <a:rPr lang="es-CO" dirty="0" err="1" smtClean="0"/>
              <a:t>Poemia</a:t>
            </a:r>
            <a:r>
              <a:rPr lang="es-CO" dirty="0" smtClean="0"/>
              <a:t>.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308</Words>
  <Application>Microsoft Office PowerPoint</Application>
  <PresentationFormat>Presentación en pantalla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¿Cómo interpretar  el lenguaje hoy?</vt:lpstr>
      <vt:lpstr>Denominaciones de los cursos  Área de Lenguaje</vt:lpstr>
      <vt:lpstr>Diapositiva 4</vt:lpstr>
      <vt:lpstr>Bibliografía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33</cp:revision>
  <dcterms:created xsi:type="dcterms:W3CDTF">2012-02-22T11:36:27Z</dcterms:created>
  <dcterms:modified xsi:type="dcterms:W3CDTF">2012-02-23T21:13:32Z</dcterms:modified>
</cp:coreProperties>
</file>