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ealenguajeusc.jimd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INFORME%20GENERAL%20M&#211;DULO%20LECTURA%20Y%20ESCRITURA.docx" TargetMode="External"/><Relationship Id="rId2" Type="http://schemas.openxmlformats.org/officeDocument/2006/relationships/hyperlink" Target="Programaci&#243;n%20y%20%20criterios%20para%20certificaci&#243;n%20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lectura,%20escritura,%20metacognici&#243;n.do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>Universidad Santiago de Cali</a:t>
            </a:r>
            <a:br>
              <a:rPr lang="es-ES_tradnl" dirty="0" smtClean="0"/>
            </a:br>
            <a:r>
              <a:rPr lang="es-ES_tradnl" b="1" i="1" dirty="0" smtClean="0"/>
              <a:t>RUTAS DE FORMACIÓN DOCENTE</a:t>
            </a:r>
            <a:r>
              <a:rPr lang="es-ES_tradnl" i="1" dirty="0" smtClean="0"/>
              <a:t/>
            </a:r>
            <a:br>
              <a:rPr lang="es-ES_tradnl" i="1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 </a:t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280920" cy="4176464"/>
          </a:xfrm>
        </p:spPr>
        <p:txBody>
          <a:bodyPr>
            <a:normAutofit lnSpcReduction="10000"/>
          </a:bodyPr>
          <a:lstStyle/>
          <a:p>
            <a:r>
              <a:rPr lang="es-ES_tradnl" sz="4000" dirty="0" smtClean="0">
                <a:solidFill>
                  <a:schemeClr val="tx1"/>
                </a:solidFill>
              </a:rPr>
              <a:t>FACULTAD DE EDUCACIÓN</a:t>
            </a:r>
          </a:p>
          <a:p>
            <a:r>
              <a:rPr lang="es-ES_tradnl" sz="4000" dirty="0" smtClean="0">
                <a:solidFill>
                  <a:schemeClr val="tx1"/>
                </a:solidFill>
              </a:rPr>
              <a:t>Dpto. de Lenguaje e  Idiomas extranjeros</a:t>
            </a:r>
          </a:p>
          <a:p>
            <a:r>
              <a:rPr lang="es-ES_tradnl" sz="4000" b="1" i="1" dirty="0" smtClean="0">
                <a:solidFill>
                  <a:schemeClr val="tx1"/>
                </a:solidFill>
              </a:rPr>
              <a:t>Lectura crítica y desempeños de la escritura</a:t>
            </a:r>
          </a:p>
          <a:p>
            <a:r>
              <a:rPr lang="es-ES_tradnl" sz="2200" i="1" dirty="0" smtClean="0">
                <a:solidFill>
                  <a:schemeClr val="tx1"/>
                </a:solidFill>
              </a:rPr>
              <a:t>Área de Lenguaje: </a:t>
            </a:r>
            <a:r>
              <a:rPr lang="es-ES_tradnl" sz="2200" i="1" dirty="0" smtClean="0">
                <a:solidFill>
                  <a:schemeClr val="tx1"/>
                </a:solidFill>
                <a:hlinkClick r:id="rId2"/>
              </a:rPr>
              <a:t>www.arealenguajeusc.jimdo.com</a:t>
            </a:r>
            <a:r>
              <a:rPr lang="es-ES_tradnl" sz="2200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ES_tradnl" sz="2200" i="1" dirty="0" smtClean="0">
                <a:solidFill>
                  <a:schemeClr val="tx1"/>
                </a:solidFill>
              </a:rPr>
              <a:t>Coordina: Gladys Zamudio Tobar</a:t>
            </a:r>
            <a:endParaRPr lang="es-E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5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i="1" dirty="0" smtClean="0"/>
              <a:t>LECTURA CRÍTICA Y NIVELES DE DESEMPEÑO DE LA ESCRITURA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r>
              <a:rPr lang="es-ES_tradnl" dirty="0" smtClean="0"/>
              <a:t>Programación </a:t>
            </a:r>
            <a:r>
              <a:rPr lang="es-ES" dirty="0" smtClean="0">
                <a:hlinkClick r:id="rId2" action="ppaction://hlinkfile"/>
              </a:rPr>
              <a:t>Programación y  criterios para certificación .</a:t>
            </a:r>
            <a:r>
              <a:rPr lang="es-ES" dirty="0" err="1" smtClean="0">
                <a:hlinkClick r:id="rId2" action="ppaction://hlinkfile"/>
              </a:rPr>
              <a:t>doc</a:t>
            </a:r>
            <a:r>
              <a:rPr lang="es-ES" dirty="0" smtClean="0"/>
              <a:t> </a:t>
            </a:r>
          </a:p>
          <a:p>
            <a:r>
              <a:rPr lang="es-ES_tradnl" dirty="0" smtClean="0"/>
              <a:t>Antecedentes del Seminario – Taller </a:t>
            </a:r>
            <a:r>
              <a:rPr lang="es-ES" dirty="0" smtClean="0">
                <a:hlinkClick r:id="rId3" action="ppaction://hlinkfile"/>
              </a:rPr>
              <a:t>INFORME GENERAL MÓDULO LECTURA Y ESCRITURA.docx</a:t>
            </a:r>
            <a:endParaRPr lang="es-ES_tradnl" dirty="0" smtClean="0"/>
          </a:p>
          <a:p>
            <a:r>
              <a:rPr lang="es-ES_tradnl" dirty="0" smtClean="0"/>
              <a:t>Texto recomendado: </a:t>
            </a:r>
            <a:r>
              <a:rPr lang="es-ES" b="1" i="1" dirty="0"/>
              <a:t>La lectura y la escritura como herramientas de aprendizaje en la formación universitaria, desde una perspectiva </a:t>
            </a:r>
            <a:r>
              <a:rPr lang="es-ES" b="1" i="1" dirty="0" smtClean="0"/>
              <a:t>metacognitiva  </a:t>
            </a:r>
            <a:r>
              <a:rPr lang="es-ES" dirty="0" smtClean="0">
                <a:hlinkClick r:id="rId4" action="ppaction://hlinkfile"/>
              </a:rPr>
              <a:t>lectura, escritura, metacognición.doc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384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61926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CO" i="1" dirty="0" smtClean="0"/>
              <a:t>«El </a:t>
            </a:r>
            <a:r>
              <a:rPr lang="es-CO" i="1" dirty="0"/>
              <a:t>escritor está atento al paso de las ideas al encontrarse sentado en una esquina o al andar por las calles o las montañas, contemplando la caída del sol, cuando se sumerge en el agua o al bucear en los discursos llenos de pistas para sus inquietudes.  El proceso de escritura no está hecho sólo del momento en que el autor se sienta a configurar el ensayo, el cuento o la novela; se ha desarrollado desde que ese ser piensa y siente, y se convierte en un estado de alerta, tanto leer o escribir como pensar en los temas de la vida, de su vida. Esos referentes, las preguntas y los enfoques se convierten en sus obsesiones, en eso que lo mantiene despierto durante horas y días sin sentir cansancio, dolor ni malestar</a:t>
            </a:r>
            <a:r>
              <a:rPr lang="es-CO" i="1" dirty="0" smtClean="0"/>
              <a:t>.» </a:t>
            </a:r>
          </a:p>
          <a:p>
            <a:pPr marL="0" indent="0" algn="just">
              <a:buNone/>
            </a:pPr>
            <a:endParaRPr lang="es-CO" i="1" dirty="0" smtClean="0"/>
          </a:p>
          <a:p>
            <a:pPr marL="0" indent="0" algn="r">
              <a:buNone/>
            </a:pPr>
            <a:r>
              <a:rPr lang="es-CO" sz="3000" i="1" dirty="0" smtClean="0"/>
              <a:t>Ensayo «Leer y escribir en la Universidad» Gladys Zamudio Tobar -  </a:t>
            </a:r>
            <a:endParaRPr lang="es-ES" sz="3000" i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329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Dimensiones de la comprensión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Cognitiva: ideas, conocimientos, conceptos.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Procedimental: acciones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Afectiva: emociones, sentimientos, actitudes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74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_tradnl" sz="3600" dirty="0" smtClean="0"/>
              <a:t>Bibliografía recomendada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609329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_tradnl" sz="5600" dirty="0" err="1"/>
              <a:t>Carlino</a:t>
            </a:r>
            <a:r>
              <a:rPr lang="es-ES_tradnl" sz="5600" dirty="0"/>
              <a:t>, Paula(2002). </a:t>
            </a:r>
            <a:r>
              <a:rPr lang="es-ES_tradnl" sz="5600" i="1" dirty="0"/>
              <a:t>Escribir, leer y aprender en la universidad. </a:t>
            </a:r>
            <a:r>
              <a:rPr lang="es-ES_tradnl" sz="5600" dirty="0"/>
              <a:t>México: Fondo de Cultura Económica. 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 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 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 err="1"/>
              <a:t>Cassany</a:t>
            </a:r>
            <a:r>
              <a:rPr lang="es-ES_tradnl" sz="5600" dirty="0"/>
              <a:t>, Daniel (2004). </a:t>
            </a:r>
            <a:r>
              <a:rPr lang="es-ES_tradnl" sz="5600" i="1" dirty="0"/>
              <a:t>La cocina de la escritura. España: Anagrama.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 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Castelló, Monserrat (2001) Estrategias de enseñanza y aprendizaje: formación del profesorado y aplicación en el aula. España: </a:t>
            </a:r>
            <a:r>
              <a:rPr lang="es-ES_tradnl" sz="5600" dirty="0" err="1"/>
              <a:t>Graó</a:t>
            </a:r>
            <a:r>
              <a:rPr lang="es-ES_tradnl" sz="5600" dirty="0"/>
              <a:t>.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 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________ (2007) Escribir y comunicarse en contextos científicos y académicos: conocimientos y estrategias. España: </a:t>
            </a:r>
            <a:r>
              <a:rPr lang="es-ES_tradnl" sz="5600" dirty="0" err="1"/>
              <a:t>Graó</a:t>
            </a:r>
            <a:r>
              <a:rPr lang="es-ES_tradnl" sz="5600" dirty="0"/>
              <a:t>.</a:t>
            </a:r>
            <a:endParaRPr lang="es-ES" sz="5600" b="1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 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________    (2009). Aprender a escribir textos académicos. 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De </a:t>
            </a:r>
            <a:r>
              <a:rPr lang="es-ES_tradnl" sz="5600" dirty="0" err="1"/>
              <a:t>Zubiría</a:t>
            </a:r>
            <a:r>
              <a:rPr lang="es-ES_tradnl" sz="5600" dirty="0"/>
              <a:t>, Miguel. “El aprendizaje humano: un enfoque neuropsicológico”. FAMDI, Fundación Alberto </a:t>
            </a:r>
            <a:r>
              <a:rPr lang="es-ES_tradnl" sz="5600" dirty="0" err="1"/>
              <a:t>Merani</a:t>
            </a:r>
            <a:r>
              <a:rPr lang="es-ES_tradnl" sz="5600" dirty="0"/>
              <a:t>. Bogotá, 1998.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 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 err="1"/>
              <a:t>Ducrot</a:t>
            </a:r>
            <a:r>
              <a:rPr lang="es-ES_tradnl" sz="5600" dirty="0"/>
              <a:t> </a:t>
            </a:r>
            <a:r>
              <a:rPr lang="es-ES_tradnl" sz="5600" dirty="0" err="1"/>
              <a:t>Oswald</a:t>
            </a:r>
            <a:r>
              <a:rPr lang="es-ES_tradnl" sz="5600" i="1" dirty="0"/>
              <a:t> (</a:t>
            </a:r>
            <a:r>
              <a:rPr lang="es-ES_tradnl" sz="5600" dirty="0"/>
              <a:t>1986)</a:t>
            </a:r>
            <a:r>
              <a:rPr lang="es-ES_tradnl" sz="5600" i="1" dirty="0"/>
              <a:t> Polifonía y argumentación</a:t>
            </a:r>
            <a:r>
              <a:rPr lang="es-ES_tradnl" sz="5600" dirty="0"/>
              <a:t>. Escuela de Ciencias del Lenguaje. Artes gráficas, Facultad de Humanidades. Universidad del Valle.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 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 err="1"/>
              <a:t>Ducrot</a:t>
            </a:r>
            <a:r>
              <a:rPr lang="es-ES_tradnl" sz="5600" dirty="0"/>
              <a:t>, </a:t>
            </a:r>
            <a:r>
              <a:rPr lang="es-ES_tradnl" sz="5600" dirty="0" err="1"/>
              <a:t>Oswald</a:t>
            </a:r>
            <a:r>
              <a:rPr lang="es-ES_tradnl" sz="5600" dirty="0"/>
              <a:t> (1986) </a:t>
            </a:r>
            <a:r>
              <a:rPr lang="es-ES_tradnl" sz="5600" i="1" dirty="0"/>
              <a:t>El decir y lo dicho</a:t>
            </a:r>
            <a:r>
              <a:rPr lang="es-ES_tradnl" sz="5600" dirty="0"/>
              <a:t>. Editorial Paidós. Madrid. 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i="1" dirty="0"/>
              <a:t> 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Eco, </a:t>
            </a:r>
            <a:r>
              <a:rPr lang="es-ES_tradnl" sz="5600" dirty="0" err="1"/>
              <a:t>Umberto</a:t>
            </a:r>
            <a:r>
              <a:rPr lang="es-ES_tradnl" sz="5600" dirty="0"/>
              <a:t> (1993). </a:t>
            </a:r>
            <a:r>
              <a:rPr lang="es-ES_tradnl" sz="5600" i="1" dirty="0"/>
              <a:t>Lector in fabula. </a:t>
            </a:r>
            <a:r>
              <a:rPr lang="es-ES_tradnl" sz="5600" dirty="0"/>
              <a:t>Editorial Lumen. Barcelona, España. 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 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Ferreiro, Emilia (2002). </a:t>
            </a:r>
            <a:r>
              <a:rPr lang="es-ES_tradnl" sz="5600" i="1" dirty="0"/>
              <a:t>El papel de la mediación en la formación de lectores</a:t>
            </a:r>
            <a:r>
              <a:rPr lang="es-ES_tradnl" sz="5600" dirty="0"/>
              <a:t>. Volumen 3 de Lecturas sobre Lecturas. Con Teresa Colomer, Felipe Garrido. Editor CONACULTA, 61 pp.</a:t>
            </a:r>
            <a:endParaRPr lang="es-ES" sz="5600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sz="5600" dirty="0"/>
              <a:t> </a:t>
            </a:r>
            <a:endParaRPr lang="es-ES" sz="56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396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33670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_tradnl" dirty="0" err="1"/>
              <a:t>Llinás</a:t>
            </a:r>
            <a:r>
              <a:rPr lang="es-ES_tradnl" dirty="0"/>
              <a:t>, Rodolfo (2000). “El cerebro y el mito del yo”. Editorial Norma. Bogotá.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 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López, Gladys Stella y </a:t>
            </a:r>
            <a:r>
              <a:rPr lang="es-ES_tradnl" dirty="0" err="1"/>
              <a:t>Arciniegas</a:t>
            </a:r>
            <a:r>
              <a:rPr lang="es-ES_tradnl" dirty="0"/>
              <a:t> Lagos, Esperanza (2004). </a:t>
            </a:r>
            <a:r>
              <a:rPr lang="es-ES_tradnl" i="1" dirty="0" err="1"/>
              <a:t>Metacognición</a:t>
            </a:r>
            <a:r>
              <a:rPr lang="es-ES_tradnl" i="1" dirty="0"/>
              <a:t>, lectura y construcción de conocimiento. El papel de los sujetos en el aprendizaje significativo</a:t>
            </a:r>
            <a:r>
              <a:rPr lang="es-ES_tradnl" dirty="0"/>
              <a:t>. Unidad de Artes Gráficas de la Facultad de Humanidades. Universidad del Valle. Cali, Valle. Febrero.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 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Martínez, María Cristina (2002). </a:t>
            </a:r>
            <a:r>
              <a:rPr lang="es-ES_tradnl" i="1" dirty="0"/>
              <a:t>Lectura y escritura de textos</a:t>
            </a:r>
            <a:r>
              <a:rPr lang="es-ES_tradnl" dirty="0"/>
              <a:t>. Escuela de Ciencias del Lenguaje. Universidad del Valle,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 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Montaigne, Miguel de (1948). </a:t>
            </a:r>
            <a:r>
              <a:rPr lang="es-ES_tradnl" i="1" dirty="0"/>
              <a:t>Ensayos. </a:t>
            </a:r>
            <a:r>
              <a:rPr lang="es-ES_tradnl" dirty="0"/>
              <a:t>Editorial Jackson. Buenos Aires.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 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Pérez, Abril Mauricio (2003). </a:t>
            </a:r>
            <a:r>
              <a:rPr lang="es-ES_tradnl" i="1" dirty="0"/>
              <a:t>Leer y escribir en la escuela: algunos escenarios pedagógicos y didácticos para la reflexión. </a:t>
            </a:r>
            <a:r>
              <a:rPr lang="es-ES_tradnl" dirty="0"/>
              <a:t>Grupo de Procesos Editoriales de la Secretaría General del ICFES. Bogotá, Febrero.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 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Van </a:t>
            </a:r>
            <a:r>
              <a:rPr lang="es-ES_tradnl" dirty="0" err="1"/>
              <a:t>Dijk</a:t>
            </a:r>
            <a:r>
              <a:rPr lang="es-ES_tradnl" dirty="0"/>
              <a:t>, </a:t>
            </a:r>
            <a:r>
              <a:rPr lang="es-ES_tradnl" dirty="0" err="1"/>
              <a:t>Teun</a:t>
            </a:r>
            <a:r>
              <a:rPr lang="es-ES_tradnl" dirty="0"/>
              <a:t> (1980). </a:t>
            </a:r>
            <a:r>
              <a:rPr lang="es-ES_tradnl" i="1" dirty="0"/>
              <a:t>Estructuras y funciones del discurso</a:t>
            </a:r>
            <a:r>
              <a:rPr lang="es-ES_tradnl" dirty="0"/>
              <a:t>. Siglo XXI. México.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 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Van </a:t>
            </a:r>
            <a:r>
              <a:rPr lang="es-ES_tradnl" dirty="0" err="1"/>
              <a:t>Dijk</a:t>
            </a:r>
            <a:r>
              <a:rPr lang="es-ES_tradnl" dirty="0"/>
              <a:t>, </a:t>
            </a:r>
            <a:r>
              <a:rPr lang="es-ES_tradnl" dirty="0" err="1"/>
              <a:t>Teun</a:t>
            </a:r>
            <a:r>
              <a:rPr lang="es-ES_tradnl" dirty="0"/>
              <a:t> (1992). </a:t>
            </a:r>
            <a:r>
              <a:rPr lang="es-ES_tradnl" i="1" dirty="0"/>
              <a:t>La ciencia del texto</a:t>
            </a:r>
            <a:r>
              <a:rPr lang="es-ES_tradnl" dirty="0"/>
              <a:t>. Editorial Paidós. Barcelona.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 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Vásquez </a:t>
            </a:r>
            <a:r>
              <a:rPr lang="es-ES_tradnl" dirty="0" err="1"/>
              <a:t>Rodríquez</a:t>
            </a:r>
            <a:r>
              <a:rPr lang="es-ES_tradnl" dirty="0"/>
              <a:t> (2005). Fernando. </a:t>
            </a:r>
            <a:r>
              <a:rPr lang="es-ES_tradnl" i="1" dirty="0"/>
              <a:t>Pregúntele al ensayista. </a:t>
            </a:r>
            <a:r>
              <a:rPr lang="es-ES_tradnl" dirty="0"/>
              <a:t>Bogotá: </a:t>
            </a:r>
            <a:r>
              <a:rPr lang="es-ES_tradnl" dirty="0" err="1"/>
              <a:t>Kimpres</a:t>
            </a:r>
            <a:r>
              <a:rPr lang="es-ES_tradnl" dirty="0"/>
              <a:t>.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/>
              <a:t> </a:t>
            </a:r>
            <a:endParaRPr lang="es-ES" dirty="0"/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 err="1"/>
              <a:t>Teberosky</a:t>
            </a:r>
            <a:r>
              <a:rPr lang="es-ES_tradnl" dirty="0"/>
              <a:t>, Ana (1994). Textos de didáctica de la lengua y la literatura. España: </a:t>
            </a:r>
            <a:r>
              <a:rPr lang="es-ES_tradnl" dirty="0" err="1"/>
              <a:t>Graó</a:t>
            </a:r>
            <a:r>
              <a:rPr lang="es-ES_tradnl" dirty="0"/>
              <a:t>. </a:t>
            </a:r>
            <a:endParaRPr lang="es-ES" b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2949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305</Words>
  <Application>Microsoft Office PowerPoint</Application>
  <PresentationFormat>Presentación en pantalla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   Universidad Santiago de Cali RUTAS DE FORMACIÓN DOCENTE     </vt:lpstr>
      <vt:lpstr>LECTURA CRÍTICA Y NIVELES DE DESEMPEÑO DE LA ESCRITURA</vt:lpstr>
      <vt:lpstr>Presentación de PowerPoint</vt:lpstr>
      <vt:lpstr>Dimensiones de la comprensión</vt:lpstr>
      <vt:lpstr>Bibliografía recomendada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Universidad Santiago de Cali RUTAS DE FORMACIÓN DOCENTE     </dc:title>
  <dc:creator>GLADYS</dc:creator>
  <cp:lastModifiedBy>GLADYS</cp:lastModifiedBy>
  <cp:revision>8</cp:revision>
  <dcterms:created xsi:type="dcterms:W3CDTF">2013-06-12T03:31:45Z</dcterms:created>
  <dcterms:modified xsi:type="dcterms:W3CDTF">2013-06-12T19:12:43Z</dcterms:modified>
</cp:coreProperties>
</file>