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9615AF-728E-49DF-BB21-363F1D5AA516}" type="datetimeFigureOut">
              <a:rPr lang="es-ES" smtClean="0"/>
              <a:pPr/>
              <a:t>18/06/2013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9A2173C-6083-4BCA-952B-F3B0E93285F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615AF-728E-49DF-BB21-363F1D5AA516}" type="datetimeFigureOut">
              <a:rPr lang="es-ES" smtClean="0"/>
              <a:pPr/>
              <a:t>18/06/2013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2173C-6083-4BCA-952B-F3B0E93285F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642918"/>
            <a:ext cx="7772400" cy="1470025"/>
          </a:xfrm>
          <a:gradFill flip="none" rotWithShape="1">
            <a:gsLst>
              <a:gs pos="0">
                <a:schemeClr val="bg2">
                  <a:lumMod val="75000"/>
                  <a:shade val="30000"/>
                  <a:satMod val="115000"/>
                </a:schemeClr>
              </a:gs>
              <a:gs pos="50000">
                <a:schemeClr val="bg2">
                  <a:lumMod val="75000"/>
                  <a:shade val="67500"/>
                  <a:satMod val="115000"/>
                </a:schemeClr>
              </a:gs>
              <a:gs pos="100000">
                <a:schemeClr val="bg2">
                  <a:lumMod val="75000"/>
                  <a:shade val="100000"/>
                  <a:satMod val="115000"/>
                </a:schemeClr>
              </a:gs>
            </a:gsLst>
            <a:path path="circle">
              <a:fillToRect l="100000" t="100000"/>
            </a:path>
            <a:tileRect r="-100000" b="-100000"/>
          </a:gradFill>
        </p:spPr>
        <p:txBody>
          <a:bodyPr/>
          <a:lstStyle/>
          <a:p>
            <a:r>
              <a:rPr lang="es-ES_tradnl" dirty="0" smtClean="0"/>
              <a:t>EL PÁRRAFO</a:t>
            </a:r>
            <a:endParaRPr lang="es-ES" dirty="0"/>
          </a:p>
        </p:txBody>
      </p:sp>
      <p:sp>
        <p:nvSpPr>
          <p:cNvPr id="3" name="2 Subtítulo"/>
          <p:cNvSpPr>
            <a:spLocks noGrp="1"/>
          </p:cNvSpPr>
          <p:nvPr>
            <p:ph type="subTitle" idx="1"/>
          </p:nvPr>
        </p:nvSpPr>
        <p:spPr>
          <a:xfrm>
            <a:off x="928662" y="2357430"/>
            <a:ext cx="7215238" cy="3786214"/>
          </a:xfrm>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path path="circle">
              <a:fillToRect l="100000" t="100000"/>
            </a:path>
            <a:tileRect r="-100000" b="-100000"/>
          </a:gradFill>
        </p:spPr>
        <p:txBody>
          <a:bodyPr>
            <a:normAutofit fontScale="85000" lnSpcReduction="20000"/>
          </a:bodyPr>
          <a:lstStyle/>
          <a:p>
            <a:pPr algn="just"/>
            <a:r>
              <a:rPr lang="es-ES_tradnl" dirty="0" smtClean="0">
                <a:solidFill>
                  <a:schemeClr val="tx1"/>
                </a:solidFill>
                <a:latin typeface="Arial" pitchFamily="34" charset="0"/>
                <a:cs typeface="Arial" pitchFamily="34" charset="0"/>
              </a:rPr>
              <a:t>Definición:</a:t>
            </a:r>
          </a:p>
          <a:p>
            <a:pPr algn="just"/>
            <a:r>
              <a:rPr lang="es-ES_tradnl" sz="3100" dirty="0" smtClean="0">
                <a:solidFill>
                  <a:schemeClr val="tx1"/>
                </a:solidFill>
                <a:latin typeface="Arial" pitchFamily="34" charset="0"/>
                <a:cs typeface="Arial" pitchFamily="34" charset="0"/>
              </a:rPr>
              <a:t>El párrafo es la segunda unidad significativa del discurso; es un entramado oracional que finiquita un pensamiento en particular al servicio del pensamiento general del texto (discurso).  </a:t>
            </a:r>
          </a:p>
          <a:p>
            <a:pPr algn="just"/>
            <a:r>
              <a:rPr lang="es-ES_tradnl" sz="3100" dirty="0" smtClean="0">
                <a:solidFill>
                  <a:schemeClr val="tx1"/>
                </a:solidFill>
                <a:latin typeface="Arial" pitchFamily="34" charset="0"/>
                <a:cs typeface="Arial" pitchFamily="34" charset="0"/>
              </a:rPr>
              <a:t>Toda escritura, excepto la poesía, se escriben con párrafos. De ahí la importancia de aprender su elaboración, especificidad, clases y funciones</a:t>
            </a:r>
            <a:r>
              <a:rPr lang="es-ES_tradnl" dirty="0" smtClean="0">
                <a:solidFill>
                  <a:schemeClr val="tx1"/>
                </a:solidFill>
                <a:latin typeface="Arial" pitchFamily="34" charset="0"/>
                <a:cs typeface="Arial" pitchFamily="34" charset="0"/>
              </a:rPr>
              <a:t>.</a:t>
            </a:r>
            <a:endParaRPr lang="es-ES" dirty="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_tradnl" dirty="0" smtClean="0">
                <a:latin typeface="Arial" pitchFamily="34" charset="0"/>
                <a:cs typeface="Arial" pitchFamily="34" charset="0"/>
              </a:rPr>
              <a:t>Ejemplos: párrafo Expositivo</a:t>
            </a:r>
            <a:endParaRPr lang="es-ES" dirty="0">
              <a:latin typeface="Arial" pitchFamily="34" charset="0"/>
              <a:cs typeface="Arial" pitchFamily="34" charset="0"/>
            </a:endParaRPr>
          </a:p>
        </p:txBody>
      </p:sp>
      <p:sp>
        <p:nvSpPr>
          <p:cNvPr id="3" name="2 Marcador de contenido"/>
          <p:cNvSpPr>
            <a:spLocks noGrp="1"/>
          </p:cNvSpPr>
          <p:nvPr>
            <p:ph idx="1"/>
          </p:nvPr>
        </p:nvSpPr>
        <p:spPr>
          <a:xfrm>
            <a:off x="457200" y="1600201"/>
            <a:ext cx="8229600" cy="418625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normAutofit fontScale="70000" lnSpcReduction="20000"/>
          </a:bodyPr>
          <a:lstStyle/>
          <a:p>
            <a:pPr algn="just">
              <a:buNone/>
            </a:pPr>
            <a:r>
              <a:rPr lang="es-ES_tradnl" dirty="0" smtClean="0">
                <a:latin typeface="Arial" pitchFamily="34" charset="0"/>
                <a:cs typeface="Arial" pitchFamily="34" charset="0"/>
              </a:rPr>
              <a:t>	   La </a:t>
            </a:r>
            <a:r>
              <a:rPr lang="es-ES_tradnl" dirty="0" smtClean="0">
                <a:latin typeface="Arial" pitchFamily="34" charset="0"/>
                <a:cs typeface="Arial" pitchFamily="34" charset="0"/>
              </a:rPr>
              <a:t>visita, por primera vez, a una ciudad capital crea la necesidad de proveerse de un mapa guía. La mayoría de los turistas van con un plan que le permite hacer los recorridos con un asesor. De lo contrario usted corre el riesgo de perder el tiempo o de perderse y correr serios peligros. </a:t>
            </a:r>
            <a:r>
              <a:rPr lang="es-ES_tradnl" dirty="0" smtClean="0">
                <a:latin typeface="Arial" pitchFamily="34" charset="0"/>
                <a:cs typeface="Arial" pitchFamily="34" charset="0"/>
              </a:rPr>
              <a:t>Tenga </a:t>
            </a:r>
            <a:r>
              <a:rPr lang="es-ES_tradnl" dirty="0" smtClean="0">
                <a:latin typeface="Arial" pitchFamily="34" charset="0"/>
                <a:cs typeface="Arial" pitchFamily="34" charset="0"/>
              </a:rPr>
              <a:t>siempre un plan </a:t>
            </a:r>
            <a:r>
              <a:rPr lang="es-ES_tradnl" dirty="0" smtClean="0">
                <a:latin typeface="Arial" pitchFamily="34" charset="0"/>
                <a:cs typeface="Arial" pitchFamily="34" charset="0"/>
              </a:rPr>
              <a:t>A, B o C. </a:t>
            </a:r>
            <a:r>
              <a:rPr lang="es-ES_tradnl" dirty="0" smtClean="0">
                <a:latin typeface="Arial" pitchFamily="34" charset="0"/>
                <a:cs typeface="Arial" pitchFamily="34" charset="0"/>
              </a:rPr>
              <a:t>Si le falla el primero estará preparado para las contingencias del momento, con el siguiente. Pero antes busque a alguien de la autoridad que le pueda dar señas de cómo defenderse en un contexto desconocido. ¡Busque asesoría! Luego vaya a los servicio de taxis que tenga oficina de  despachadores para el caso de reclamos. Tenga en cuenta la matrícula y el nombre del conductor. Esto le puede parecer paranoico; no sobran las precauciones. </a:t>
            </a:r>
            <a:endParaRPr lang="es-E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60000"/>
              <a:lumOff val="40000"/>
            </a:schemeClr>
          </a:solidFill>
        </p:spPr>
        <p:txBody>
          <a:bodyPr/>
          <a:lstStyle/>
          <a:p>
            <a:r>
              <a:rPr lang="es-ES_tradnl" dirty="0" smtClean="0"/>
              <a:t>Párrafo descriptivo</a:t>
            </a:r>
            <a:endParaRPr lang="es-ES" dirty="0"/>
          </a:p>
        </p:txBody>
      </p:sp>
      <p:sp>
        <p:nvSpPr>
          <p:cNvPr id="3" name="2 Marcador de contenido"/>
          <p:cNvSpPr>
            <a:spLocks noGrp="1"/>
          </p:cNvSpPr>
          <p:nvPr>
            <p:ph idx="1"/>
          </p:nvPr>
        </p:nvSpPr>
        <p:spPr>
          <a:gradFill flip="none" rotWithShape="1">
            <a:gsLst>
              <a:gs pos="0">
                <a:schemeClr val="bg2">
                  <a:lumMod val="90000"/>
                  <a:shade val="30000"/>
                  <a:satMod val="115000"/>
                </a:schemeClr>
              </a:gs>
              <a:gs pos="50000">
                <a:schemeClr val="bg2">
                  <a:lumMod val="90000"/>
                  <a:shade val="67500"/>
                  <a:satMod val="115000"/>
                </a:schemeClr>
              </a:gs>
              <a:gs pos="100000">
                <a:schemeClr val="bg2">
                  <a:lumMod val="90000"/>
                  <a:shade val="100000"/>
                  <a:satMod val="115000"/>
                </a:schemeClr>
              </a:gs>
            </a:gsLst>
            <a:lin ang="16200000" scaled="1"/>
            <a:tileRect/>
          </a:gradFill>
        </p:spPr>
        <p:txBody>
          <a:bodyPr>
            <a:normAutofit fontScale="70000" lnSpcReduction="20000"/>
          </a:bodyPr>
          <a:lstStyle/>
          <a:p>
            <a:pPr algn="just">
              <a:buNone/>
            </a:pPr>
            <a:r>
              <a:rPr lang="es-ES" i="1" dirty="0" smtClean="0"/>
              <a:t>	</a:t>
            </a:r>
            <a:r>
              <a:rPr lang="es-ES" sz="3400" i="1" dirty="0" smtClean="0">
                <a:latin typeface="Arial" pitchFamily="34" charset="0"/>
                <a:cs typeface="Arial" pitchFamily="34" charset="0"/>
              </a:rPr>
              <a:t>“</a:t>
            </a:r>
            <a:r>
              <a:rPr lang="es-ES" sz="3400" i="1" dirty="0" smtClean="0">
                <a:latin typeface="Arial" pitchFamily="34" charset="0"/>
                <a:cs typeface="Arial" pitchFamily="34" charset="0"/>
              </a:rPr>
              <a:t>La pequeña vivienda denunciaba laboriosidad, economía, limpieza; todo era rústico, pero cómodamente dispuesto y cada cosa en su lugar. La sala de la casita, perfectamente barrida, poyos de guadua alrededor cubiertos de estera de juncos y pieles de oso;  algunas láminas de papel iluminado representando santos y prendidas con espinas de naranjo a las paredes sin blanquear; tenía a la derecha e izquierda las alcobas de la mujer de José y de las muchachas. La cocina formada de caña menuda y con el techo de hoja de la misma planta, estaba separada de la casa por un huertecillo donde el perejil, la manzanilla, el poleo y las albahacas mezclaban sus aromas</a:t>
            </a:r>
            <a:r>
              <a:rPr lang="es-ES" sz="3400" i="1" dirty="0" smtClean="0">
                <a:latin typeface="Arial" pitchFamily="34" charset="0"/>
                <a:cs typeface="Arial" pitchFamily="34" charset="0"/>
              </a:rPr>
              <a:t>”.</a:t>
            </a:r>
          </a:p>
          <a:p>
            <a:pPr algn="r">
              <a:buNone/>
            </a:pPr>
            <a:r>
              <a:rPr lang="es-ES_tradnl" i="1" dirty="0" smtClean="0"/>
              <a:t>(Novela “María” de Jorge </a:t>
            </a:r>
            <a:r>
              <a:rPr lang="es-ES_tradnl" i="1" dirty="0" err="1" smtClean="0"/>
              <a:t>Isaacs</a:t>
            </a:r>
            <a:r>
              <a:rPr lang="es-ES_tradnl" i="1" dirty="0" smtClean="0"/>
              <a:t>)</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40000"/>
              <a:lumOff val="60000"/>
            </a:schemeClr>
          </a:solidFill>
        </p:spPr>
        <p:txBody>
          <a:bodyPr/>
          <a:lstStyle/>
          <a:p>
            <a:r>
              <a:rPr lang="es-ES_tradnl" dirty="0" smtClean="0"/>
              <a:t>Párrafo Narrativo </a:t>
            </a:r>
            <a:endParaRPr lang="es-ES" dirty="0"/>
          </a:p>
        </p:txBody>
      </p:sp>
      <p:sp>
        <p:nvSpPr>
          <p:cNvPr id="3" name="2 Marcador de contenido"/>
          <p:cNvSpPr>
            <a:spLocks noGrp="1"/>
          </p:cNvSpPr>
          <p:nvPr>
            <p:ph idx="1"/>
          </p:nvPr>
        </p:nvSpPr>
        <p:spPr>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p:spPr>
        <p:txBody>
          <a:bodyPr>
            <a:normAutofit lnSpcReduction="10000"/>
          </a:bodyPr>
          <a:lstStyle/>
          <a:p>
            <a:pPr algn="just">
              <a:buNone/>
            </a:pPr>
            <a:r>
              <a:rPr lang="es-ES_tradnl" dirty="0" smtClean="0"/>
              <a:t>	“Hay matrimonios cuya composición no puede ser concebida ni por la más ejercitada imaginación literaria. Hay que aceptarlos igual que aceptamos en el teatro las uniones extravagantes de los contrarios, como viejo y estúpido con bello y vivaz, y que, una vez dadas como premisas, constituyen la base de la construcción matemática de una comedia.” </a:t>
            </a:r>
          </a:p>
          <a:p>
            <a:pPr algn="r">
              <a:buNone/>
            </a:pPr>
            <a:r>
              <a:rPr lang="es-ES_tradnl" dirty="0" smtClean="0"/>
              <a:t>(“Luisita”, Thomas Mann. Primer párrafo)</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40000"/>
              <a:lumOff val="60000"/>
            </a:schemeClr>
          </a:solidFill>
        </p:spPr>
        <p:txBody>
          <a:bodyPr/>
          <a:lstStyle/>
          <a:p>
            <a:r>
              <a:rPr lang="es-ES_tradnl" dirty="0" smtClean="0"/>
              <a:t>Párrafo argumentativo</a:t>
            </a:r>
            <a:endParaRPr lang="es-ES" dirty="0"/>
          </a:p>
        </p:txBody>
      </p:sp>
      <p:sp>
        <p:nvSpPr>
          <p:cNvPr id="3" name="2 Marcador de contenido"/>
          <p:cNvSpPr>
            <a:spLocks noGrp="1"/>
          </p:cNvSpPr>
          <p:nvPr>
            <p:ph idx="1"/>
          </p:nvPr>
        </p:nvSpPr>
        <p:sp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p:spPr>
        <p:txBody>
          <a:bodyPr>
            <a:normAutofit/>
          </a:bodyPr>
          <a:lstStyle/>
          <a:p>
            <a:pPr algn="just">
              <a:buNone/>
            </a:pPr>
            <a:r>
              <a:rPr lang="es-ES" dirty="0" smtClean="0"/>
              <a:t> </a:t>
            </a:r>
            <a:r>
              <a:rPr lang="es-ES" dirty="0" smtClean="0"/>
              <a:t>	</a:t>
            </a:r>
            <a:r>
              <a:rPr lang="es-ES" sz="2800" dirty="0" smtClean="0">
                <a:latin typeface="Arial" pitchFamily="34" charset="0"/>
                <a:cs typeface="Arial" pitchFamily="34" charset="0"/>
              </a:rPr>
              <a:t>De </a:t>
            </a:r>
            <a:r>
              <a:rPr lang="es-ES" sz="2800" dirty="0" smtClean="0">
                <a:latin typeface="Arial" pitchFamily="34" charset="0"/>
                <a:cs typeface="Arial" pitchFamily="34" charset="0"/>
              </a:rPr>
              <a:t>los diversos instrumentos del hombre, el más asombroso es, sin duda, el libro. Los demás son extensiones de su cuerpo. El microscopio, el telescopio, son extensiones de su vista; el teléfono es extensión de la voz; luego tenemos el arado y la espada, extensiones de su brazo. Pero el libro es otra cosa: el libro es una extensión de la </a:t>
            </a:r>
            <a:r>
              <a:rPr lang="es-ES" sz="2800" dirty="0" smtClean="0">
                <a:latin typeface="Arial" pitchFamily="34" charset="0"/>
                <a:cs typeface="Arial" pitchFamily="34" charset="0"/>
              </a:rPr>
              <a:t>memoria </a:t>
            </a:r>
            <a:r>
              <a:rPr lang="es-ES" sz="2800" dirty="0" smtClean="0">
                <a:latin typeface="Arial" pitchFamily="34" charset="0"/>
                <a:cs typeface="Arial" pitchFamily="34" charset="0"/>
              </a:rPr>
              <a:t>y de la imaginación</a:t>
            </a:r>
            <a:r>
              <a:rPr lang="es-ES" sz="2800" dirty="0" smtClean="0">
                <a:latin typeface="Arial" pitchFamily="34" charset="0"/>
                <a:cs typeface="Arial" pitchFamily="34" charset="0"/>
              </a:rPr>
              <a:t>.</a:t>
            </a:r>
          </a:p>
          <a:p>
            <a:pPr algn="r">
              <a:buNone/>
            </a:pPr>
            <a:r>
              <a:rPr lang="es-ES_tradnl" sz="2800" dirty="0" smtClean="0">
                <a:latin typeface="Arial" pitchFamily="34" charset="0"/>
                <a:cs typeface="Arial" pitchFamily="34" charset="0"/>
              </a:rPr>
              <a:t>(“El libro”. Jorge Luis Borges)</a:t>
            </a:r>
            <a:endParaRPr lang="es-ES" sz="2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714356"/>
            <a:ext cx="7772400" cy="14700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s-ES_tradnl" dirty="0" smtClean="0">
                <a:latin typeface="Arial" pitchFamily="34" charset="0"/>
                <a:cs typeface="Arial" pitchFamily="34" charset="0"/>
              </a:rPr>
              <a:t>Clases de párrafos</a:t>
            </a:r>
            <a:endParaRPr lang="es-ES" dirty="0">
              <a:latin typeface="Arial" pitchFamily="34" charset="0"/>
              <a:cs typeface="Arial" pitchFamily="34" charset="0"/>
            </a:endParaRPr>
          </a:p>
        </p:txBody>
      </p:sp>
      <p:sp>
        <p:nvSpPr>
          <p:cNvPr id="3" name="2 Subtítulo"/>
          <p:cNvSpPr>
            <a:spLocks noGrp="1"/>
          </p:cNvSpPr>
          <p:nvPr>
            <p:ph type="subTitle" idx="1"/>
          </p:nvPr>
        </p:nvSpPr>
        <p:spPr>
          <a:xfrm>
            <a:off x="1357290" y="2357430"/>
            <a:ext cx="7072362" cy="3286148"/>
          </a:xfr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5400000" scaled="1"/>
            <a:tileRect/>
          </a:gradFill>
        </p:spPr>
        <p:txBody>
          <a:bodyPr numCol="1">
            <a:normAutofit/>
          </a:bodyPr>
          <a:lstStyle/>
          <a:p>
            <a:r>
              <a:rPr lang="es-ES" dirty="0">
                <a:solidFill>
                  <a:schemeClr val="tx1">
                    <a:lumMod val="95000"/>
                    <a:lumOff val="5000"/>
                  </a:schemeClr>
                </a:solidFill>
                <a:latin typeface="Arial" pitchFamily="34" charset="0"/>
                <a:cs typeface="Arial" pitchFamily="34" charset="0"/>
              </a:rPr>
              <a:t>TIPOS DE PÁRRAFOS</a:t>
            </a:r>
          </a:p>
          <a:p>
            <a:pPr lvl="0"/>
            <a:r>
              <a:rPr lang="es-ES" dirty="0">
                <a:solidFill>
                  <a:schemeClr val="tx1">
                    <a:lumMod val="95000"/>
                    <a:lumOff val="5000"/>
                  </a:schemeClr>
                </a:solidFill>
                <a:latin typeface="Arial" pitchFamily="34" charset="0"/>
                <a:cs typeface="Arial" pitchFamily="34" charset="0"/>
              </a:rPr>
              <a:t>Expositivo</a:t>
            </a:r>
          </a:p>
          <a:p>
            <a:pPr lvl="0"/>
            <a:r>
              <a:rPr lang="es-ES" dirty="0">
                <a:solidFill>
                  <a:schemeClr val="tx1">
                    <a:lumMod val="95000"/>
                    <a:lumOff val="5000"/>
                  </a:schemeClr>
                </a:solidFill>
                <a:latin typeface="Arial" pitchFamily="34" charset="0"/>
                <a:cs typeface="Arial" pitchFamily="34" charset="0"/>
              </a:rPr>
              <a:t>Descriptivo</a:t>
            </a:r>
          </a:p>
          <a:p>
            <a:pPr lvl="0"/>
            <a:r>
              <a:rPr lang="es-ES" dirty="0">
                <a:solidFill>
                  <a:schemeClr val="tx1">
                    <a:lumMod val="95000"/>
                    <a:lumOff val="5000"/>
                  </a:schemeClr>
                </a:solidFill>
                <a:latin typeface="Arial" pitchFamily="34" charset="0"/>
                <a:cs typeface="Arial" pitchFamily="34" charset="0"/>
              </a:rPr>
              <a:t>Narrativo</a:t>
            </a:r>
          </a:p>
          <a:p>
            <a:pPr lvl="0"/>
            <a:r>
              <a:rPr lang="es-ES" dirty="0">
                <a:solidFill>
                  <a:schemeClr val="tx1">
                    <a:lumMod val="95000"/>
                    <a:lumOff val="5000"/>
                  </a:schemeClr>
                </a:solidFill>
                <a:latin typeface="Arial" pitchFamily="34" charset="0"/>
                <a:cs typeface="Arial" pitchFamily="34" charset="0"/>
              </a:rPr>
              <a:t>Argumentativo</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85000"/>
            </a:schemeClr>
          </a:solidFill>
        </p:spPr>
        <p:txBody>
          <a:bodyPr/>
          <a:lstStyle/>
          <a:p>
            <a:r>
              <a:rPr lang="es-ES_tradnl" dirty="0" smtClean="0">
                <a:latin typeface="Arial" pitchFamily="34" charset="0"/>
                <a:cs typeface="Arial" pitchFamily="34" charset="0"/>
              </a:rPr>
              <a:t>PÁRRAFO EXPOSITIVO</a:t>
            </a:r>
            <a:endParaRPr lang="es-ES" dirty="0">
              <a:latin typeface="Arial" pitchFamily="34" charset="0"/>
              <a:cs typeface="Arial" pitchFamily="34" charset="0"/>
            </a:endParaRPr>
          </a:p>
        </p:txBody>
      </p:sp>
      <p:sp>
        <p:nvSpPr>
          <p:cNvPr id="3" name="2 Marcador de contenido"/>
          <p:cNvSpPr>
            <a:spLocks noGrp="1"/>
          </p:cNvSpPr>
          <p:nvPr>
            <p:ph idx="1"/>
          </p:nvPr>
        </p:nvSpPr>
        <p:spPr>
          <a:solidFill>
            <a:schemeClr val="accent6">
              <a:lumMod val="60000"/>
              <a:lumOff val="40000"/>
            </a:schemeClr>
          </a:solidFill>
        </p:spPr>
        <p:txBody>
          <a:bodyPr/>
          <a:lstStyle/>
          <a:p>
            <a:pPr algn="just">
              <a:buNone/>
            </a:pPr>
            <a:r>
              <a:rPr lang="es-ES" dirty="0" smtClean="0"/>
              <a:t>   	</a:t>
            </a:r>
            <a:r>
              <a:rPr lang="es-ES" dirty="0" smtClean="0">
                <a:latin typeface="Arial" pitchFamily="34" charset="0"/>
                <a:cs typeface="Arial" pitchFamily="34" charset="0"/>
              </a:rPr>
              <a:t>E</a:t>
            </a:r>
            <a:r>
              <a:rPr lang="es-ES" sz="3600" dirty="0" smtClean="0">
                <a:latin typeface="Arial" pitchFamily="34" charset="0"/>
                <a:cs typeface="Arial" pitchFamily="34" charset="0"/>
              </a:rPr>
              <a:t>xponer </a:t>
            </a:r>
            <a:r>
              <a:rPr lang="es-ES" sz="3600" dirty="0">
                <a:latin typeface="Arial" pitchFamily="34" charset="0"/>
                <a:cs typeface="Arial" pitchFamily="34" charset="0"/>
              </a:rPr>
              <a:t>es presentar información sin juzgar o argumentar sobre lo dicho. En el párrafo expositivo se suministra información o se ofrece la explicación de un proceso; </a:t>
            </a:r>
            <a:r>
              <a:rPr lang="es-ES" sz="3600" dirty="0" smtClean="0">
                <a:latin typeface="Arial" pitchFamily="34" charset="0"/>
                <a:cs typeface="Arial" pitchFamily="34" charset="0"/>
              </a:rPr>
              <a:t>los escritos que vienen en los manuales de los electrodomésticos</a:t>
            </a:r>
            <a:endParaRPr lang="es-ES" sz="3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p>
            <a:r>
              <a:rPr lang="es-ES_tradnl" dirty="0" smtClean="0"/>
              <a:t>EL PÁRRAFO DESCRIPTIVO</a:t>
            </a:r>
            <a:endParaRPr lang="es-ES" dirty="0"/>
          </a:p>
        </p:txBody>
      </p:sp>
      <p:sp>
        <p:nvSpPr>
          <p:cNvPr id="3" name="2 Marcador de contenido"/>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pPr algn="just">
              <a:buNone/>
            </a:pPr>
            <a:r>
              <a:rPr lang="es-ES" dirty="0" smtClean="0"/>
              <a:t>    </a:t>
            </a:r>
            <a:r>
              <a:rPr lang="es-ES" dirty="0" smtClean="0">
                <a:latin typeface="Arial" pitchFamily="34" charset="0"/>
                <a:cs typeface="Arial" pitchFamily="34" charset="0"/>
              </a:rPr>
              <a:t>Describir </a:t>
            </a:r>
            <a:r>
              <a:rPr lang="es-ES" dirty="0">
                <a:latin typeface="Arial" pitchFamily="34" charset="0"/>
                <a:cs typeface="Arial" pitchFamily="34" charset="0"/>
              </a:rPr>
              <a:t>es mostrar un objeto, cómo es, apelando a los sentidos. Se puede describir: personas, animales, objetos, lugares o sentimientos. Cada uno de ellos puede mostrarse en reposo (descripción estática) o en movimiento (descripción dinámica). El tipo de ordenación más usado en las descripciones es lo espacial.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a:lstStyle/>
          <a:p>
            <a:r>
              <a:rPr lang="es-ES_tradnl" dirty="0" smtClean="0">
                <a:latin typeface="Arial" pitchFamily="34" charset="0"/>
                <a:cs typeface="Arial" pitchFamily="34" charset="0"/>
              </a:rPr>
              <a:t>EL PÁRRAFO NARRATIVO</a:t>
            </a:r>
            <a:endParaRPr lang="es-ES" dirty="0">
              <a:latin typeface="Arial" pitchFamily="34" charset="0"/>
              <a:cs typeface="Arial" pitchFamily="34" charset="0"/>
            </a:endParaRPr>
          </a:p>
        </p:txBody>
      </p:sp>
      <p:sp>
        <p:nvSpPr>
          <p:cNvPr id="3" name="2 Marcador de contenido"/>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lstStyle/>
          <a:p>
            <a:pPr>
              <a:buNone/>
            </a:pPr>
            <a:r>
              <a:rPr lang="es-ES" b="1" dirty="0" smtClean="0"/>
              <a:t>	</a:t>
            </a:r>
            <a:r>
              <a:rPr lang="es-ES" dirty="0" smtClean="0">
                <a:latin typeface="Arial" pitchFamily="34" charset="0"/>
                <a:cs typeface="Arial" pitchFamily="34" charset="0"/>
              </a:rPr>
              <a:t>Narrar </a:t>
            </a:r>
            <a:r>
              <a:rPr lang="es-ES" dirty="0">
                <a:latin typeface="Arial" pitchFamily="34" charset="0"/>
                <a:cs typeface="Arial" pitchFamily="34" charset="0"/>
              </a:rPr>
              <a:t>es relatar unos hechos verdaderos o imaginarios ocurridos a unos personajes en un lugar y en un tiempo determinado. Generalmente los párrafos narrativos forman parte de una composición más extensa (cuentos, novelas, etc.) Su ordenación será fundamentalmente temporal.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2">
              <a:lumMod val="75000"/>
            </a:schemeClr>
          </a:solidFill>
        </p:spPr>
        <p:txBody>
          <a:bodyPr>
            <a:normAutofit fontScale="90000"/>
          </a:bodyPr>
          <a:lstStyle/>
          <a:p>
            <a:r>
              <a:rPr lang="es-ES_tradnl" b="1" dirty="0" smtClean="0">
                <a:latin typeface="Arial" pitchFamily="34" charset="0"/>
                <a:cs typeface="Arial" pitchFamily="34" charset="0"/>
              </a:rPr>
              <a:t>EL PÁRRAFO ARGUMENTATIVO</a:t>
            </a:r>
            <a:endParaRPr lang="es-ES" b="1" dirty="0">
              <a:latin typeface="Arial" pitchFamily="34" charset="0"/>
              <a:cs typeface="Arial" pitchFamily="34" charset="0"/>
            </a:endParaRPr>
          </a:p>
        </p:txBody>
      </p:sp>
      <p:sp>
        <p:nvSpPr>
          <p:cNvPr id="3" name="2 Marcador de contenido"/>
          <p:cNvSpPr>
            <a:spLocks noGrp="1"/>
          </p:cNvSpPr>
          <p:nvPr>
            <p:ph idx="1"/>
          </p:nvPr>
        </p:nvSpPr>
        <p:spPr>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path path="circle">
              <a:fillToRect t="100000" r="100000"/>
            </a:path>
            <a:tileRect l="-100000" b="-100000"/>
          </a:gradFill>
        </p:spPr>
        <p:txBody>
          <a:bodyPr/>
          <a:lstStyle/>
          <a:p>
            <a:pPr algn="just">
              <a:buNone/>
            </a:pPr>
            <a:r>
              <a:rPr lang="es-ES" dirty="0" smtClean="0"/>
              <a:t>	</a:t>
            </a:r>
            <a:r>
              <a:rPr lang="es-ES" dirty="0" smtClean="0">
                <a:latin typeface="Arial" pitchFamily="34" charset="0"/>
                <a:cs typeface="Arial" pitchFamily="34" charset="0"/>
              </a:rPr>
              <a:t>Argumentar </a:t>
            </a:r>
            <a:r>
              <a:rPr lang="es-ES" dirty="0">
                <a:latin typeface="Arial" pitchFamily="34" charset="0"/>
                <a:cs typeface="Arial" pitchFamily="34" charset="0"/>
              </a:rPr>
              <a:t>es exponer mediante razones o argumentos tus opiniones sobre un tema con el fin de convencer a otras personas. A veces es necesario responder o refutar opiniones contrarias a las nuestras. En resumen, en un párrafo argumentativo podemos argumentar o refutar opiniones propias y contrarias.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75000"/>
            </a:schemeClr>
          </a:solidFill>
        </p:spPr>
        <p:txBody>
          <a:bodyPr/>
          <a:lstStyle/>
          <a:p>
            <a:r>
              <a:rPr lang="es-ES_tradnl" dirty="0" smtClean="0">
                <a:latin typeface="Arial" pitchFamily="34" charset="0"/>
                <a:cs typeface="Arial" pitchFamily="34" charset="0"/>
              </a:rPr>
              <a:t>Extensión de un párrafo</a:t>
            </a:r>
            <a:endParaRPr lang="es-ES" dirty="0">
              <a:latin typeface="Arial" pitchFamily="34" charset="0"/>
              <a:cs typeface="Arial" pitchFamily="34" charset="0"/>
            </a:endParaRPr>
          </a:p>
        </p:txBody>
      </p:sp>
      <p:sp>
        <p:nvSpPr>
          <p:cNvPr id="3" name="2 Marcador de contenido"/>
          <p:cNvSpPr>
            <a:spLocks noGrp="1"/>
          </p:cNvSpPr>
          <p:nvPr>
            <p:ph idx="1"/>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a:lstStyle/>
          <a:p>
            <a:pPr algn="just">
              <a:buNone/>
            </a:pPr>
            <a:r>
              <a:rPr lang="es-ES_tradnl" dirty="0" smtClean="0"/>
              <a:t>	</a:t>
            </a:r>
            <a:r>
              <a:rPr lang="es-ES_tradnl" sz="6000" dirty="0" smtClean="0">
                <a:latin typeface="Arial" pitchFamily="34" charset="0"/>
                <a:cs typeface="Arial" pitchFamily="34" charset="0"/>
              </a:rPr>
              <a:t>Todo párrafo debe contener un mínimo de 4 a 5 renglones y un máximo de 15.</a:t>
            </a:r>
            <a:endParaRPr lang="es-ES" sz="6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_tradnl" dirty="0" smtClean="0">
                <a:latin typeface="Arial" pitchFamily="34" charset="0"/>
                <a:cs typeface="Arial" pitchFamily="34" charset="0"/>
              </a:rPr>
              <a:t>Apertura del párrafo</a:t>
            </a:r>
            <a:endParaRPr lang="es-ES" dirty="0">
              <a:latin typeface="Arial" pitchFamily="34" charset="0"/>
              <a:cs typeface="Arial" pitchFamily="34" charset="0"/>
            </a:endParaRPr>
          </a:p>
        </p:txBody>
      </p:sp>
      <p:sp>
        <p:nvSpPr>
          <p:cNvPr id="3" name="2 Marcador de contenido"/>
          <p:cNvSpPr>
            <a:spLocks noGrp="1"/>
          </p:cNvSpPr>
          <p:nvPr>
            <p:ph idx="1"/>
          </p:nvPr>
        </p:nvSpPr>
        <p:spPr>
          <a:solidFill>
            <a:schemeClr val="accent3">
              <a:lumMod val="40000"/>
              <a:lumOff val="60000"/>
            </a:schemeClr>
          </a:solidFill>
        </p:spPr>
        <p:txBody>
          <a:bodyPr/>
          <a:lstStyle/>
          <a:p>
            <a:pPr algn="just">
              <a:buNone/>
            </a:pPr>
            <a:r>
              <a:rPr lang="es-ES_tradnl" dirty="0" smtClean="0"/>
              <a:t>	</a:t>
            </a:r>
            <a:r>
              <a:rPr lang="es-ES_tradnl" dirty="0" smtClean="0">
                <a:latin typeface="Arial" pitchFamily="34" charset="0"/>
                <a:cs typeface="Arial" pitchFamily="34" charset="0"/>
              </a:rPr>
              <a:t>Los redactores periodísticos recomiendan abrir los párrafos con oraciones determinativas.</a:t>
            </a:r>
          </a:p>
          <a:p>
            <a:pPr algn="just">
              <a:buNone/>
            </a:pPr>
            <a:r>
              <a:rPr lang="es-ES_tradnl" dirty="0" smtClean="0">
                <a:latin typeface="Arial" pitchFamily="34" charset="0"/>
                <a:cs typeface="Arial" pitchFamily="34" charset="0"/>
              </a:rPr>
              <a:t>	</a:t>
            </a:r>
            <a:r>
              <a:rPr lang="es-ES_tradnl" sz="2400" dirty="0" smtClean="0">
                <a:latin typeface="Arial" pitchFamily="34" charset="0"/>
                <a:cs typeface="Arial" pitchFamily="34" charset="0"/>
              </a:rPr>
              <a:t>Una oración determinativa es aquella que inicia con un sujeto completo y, en primer lugar un determinante (artículo o adjetivo). </a:t>
            </a:r>
          </a:p>
          <a:p>
            <a:pPr algn="just">
              <a:buNone/>
            </a:pPr>
            <a:r>
              <a:rPr lang="es-ES_tradnl" sz="2400" dirty="0" smtClean="0">
                <a:latin typeface="Arial" pitchFamily="34" charset="0"/>
                <a:cs typeface="Arial" pitchFamily="34" charset="0"/>
              </a:rPr>
              <a:t>	Ejemplo: 	</a:t>
            </a:r>
            <a:r>
              <a:rPr lang="es-ES_tradnl" sz="2000" dirty="0" smtClean="0">
                <a:latin typeface="Arial" pitchFamily="34" charset="0"/>
                <a:cs typeface="Arial" pitchFamily="34" charset="0"/>
              </a:rPr>
              <a:t>“</a:t>
            </a:r>
            <a:r>
              <a:rPr lang="es-ES_tradnl" sz="2000" u="sng" dirty="0" smtClean="0">
                <a:latin typeface="Arial" pitchFamily="34" charset="0"/>
                <a:cs typeface="Arial" pitchFamily="34" charset="0"/>
              </a:rPr>
              <a:t>El aborto en Colombia</a:t>
            </a:r>
            <a:r>
              <a:rPr lang="es-ES_tradnl" sz="2000" dirty="0" smtClean="0">
                <a:latin typeface="Arial" pitchFamily="34" charset="0"/>
                <a:cs typeface="Arial" pitchFamily="34" charset="0"/>
              </a:rPr>
              <a:t> puede ser un delito si no hay 		una justificación de riesgo para la madre o si es 			consecuencia de una violación…”. </a:t>
            </a:r>
            <a:endParaRPr lang="es-ES"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0" scaled="1"/>
            <a:tileRect/>
          </a:gradFill>
        </p:spPr>
        <p:txBody>
          <a:bodyPr/>
          <a:lstStyle/>
          <a:p>
            <a:r>
              <a:rPr lang="es-ES_tradnl" dirty="0" smtClean="0">
                <a:latin typeface="Arial" pitchFamily="34" charset="0"/>
                <a:cs typeface="Arial" pitchFamily="34" charset="0"/>
              </a:rPr>
              <a:t>La puntuación</a:t>
            </a:r>
            <a:endParaRPr lang="es-ES" dirty="0">
              <a:latin typeface="Arial" pitchFamily="34" charset="0"/>
              <a:cs typeface="Arial" pitchFamily="34" charset="0"/>
            </a:endParaRPr>
          </a:p>
        </p:txBody>
      </p:sp>
      <p:sp>
        <p:nvSpPr>
          <p:cNvPr id="3" name="2 Marcador de contenido"/>
          <p:cNvSpPr>
            <a:spLocks noGrp="1"/>
          </p:cNvSpPr>
          <p:nvPr>
            <p:ph idx="1"/>
          </p:nvPr>
        </p:nvSpPr>
        <p:spPr>
          <a:gradFill flip="none" rotWithShape="1">
            <a:gsLst>
              <a:gs pos="0">
                <a:schemeClr val="tx2">
                  <a:lumMod val="20000"/>
                  <a:lumOff val="80000"/>
                  <a:shade val="30000"/>
                  <a:satMod val="115000"/>
                </a:schemeClr>
              </a:gs>
              <a:gs pos="50000">
                <a:schemeClr val="tx2">
                  <a:lumMod val="20000"/>
                  <a:lumOff val="80000"/>
                  <a:shade val="67500"/>
                  <a:satMod val="115000"/>
                </a:schemeClr>
              </a:gs>
              <a:gs pos="100000">
                <a:schemeClr val="tx2">
                  <a:lumMod val="20000"/>
                  <a:lumOff val="80000"/>
                  <a:shade val="100000"/>
                  <a:satMod val="115000"/>
                </a:schemeClr>
              </a:gs>
            </a:gsLst>
            <a:lin ang="13500000" scaled="1"/>
            <a:tileRect/>
          </a:gradFill>
        </p:spPr>
        <p:txBody>
          <a:bodyPr>
            <a:normAutofit/>
          </a:bodyPr>
          <a:lstStyle/>
          <a:p>
            <a:pPr algn="just">
              <a:buNone/>
            </a:pPr>
            <a:r>
              <a:rPr lang="es-ES_tradnl" dirty="0" smtClean="0"/>
              <a:t>	La puntuación es uno de los elementos más importantes en las pausas y tonos del lenguaje. A través de ella respira un escrito y es la huella del estilo del autor. En un párrafo van tantas oraciones como puntos y aparte haya en él. No coloque </a:t>
            </a:r>
            <a:r>
              <a:rPr lang="es-ES_tradnl" dirty="0"/>
              <a:t>p</a:t>
            </a:r>
            <a:r>
              <a:rPr lang="es-ES_tradnl" dirty="0" smtClean="0"/>
              <a:t>unto y aparte donde usted crea sino donde termina el pensamiento desarrollado en el párrafo.</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164</Words>
  <Application>Microsoft Office PowerPoint</Application>
  <PresentationFormat>Presentación en pantalla (4:3)</PresentationFormat>
  <Paragraphs>37</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EL PÁRRAFO</vt:lpstr>
      <vt:lpstr>Clases de párrafos</vt:lpstr>
      <vt:lpstr>PÁRRAFO EXPOSITIVO</vt:lpstr>
      <vt:lpstr>EL PÁRRAFO DESCRIPTIVO</vt:lpstr>
      <vt:lpstr>EL PÁRRAFO NARRATIVO</vt:lpstr>
      <vt:lpstr>EL PÁRRAFO ARGUMENTATIVO</vt:lpstr>
      <vt:lpstr>Extensión de un párrafo</vt:lpstr>
      <vt:lpstr>Apertura del párrafo</vt:lpstr>
      <vt:lpstr>La puntuación</vt:lpstr>
      <vt:lpstr>Ejemplos: párrafo Expositivo</vt:lpstr>
      <vt:lpstr>Párrafo descriptivo</vt:lpstr>
      <vt:lpstr>Párrafo Narrativo </vt:lpstr>
      <vt:lpstr>Párrafo argumentativo</vt:lpstr>
    </vt:vector>
  </TitlesOfParts>
  <Company>Windows 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PÁRRAFO</dc:title>
  <dc:creator>WinuE</dc:creator>
  <cp:lastModifiedBy>WinuE</cp:lastModifiedBy>
  <cp:revision>9</cp:revision>
  <dcterms:created xsi:type="dcterms:W3CDTF">2013-06-17T15:00:49Z</dcterms:created>
  <dcterms:modified xsi:type="dcterms:W3CDTF">2013-06-18T16:18:45Z</dcterms:modified>
</cp:coreProperties>
</file>