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1" r:id="rId1"/>
  </p:sldMasterIdLst>
  <p:sldIdLst>
    <p:sldId id="256" r:id="rId2"/>
    <p:sldId id="292" r:id="rId3"/>
    <p:sldId id="269" r:id="rId4"/>
    <p:sldId id="257" r:id="rId5"/>
    <p:sldId id="307" r:id="rId6"/>
    <p:sldId id="258" r:id="rId7"/>
    <p:sldId id="284" r:id="rId8"/>
    <p:sldId id="270" r:id="rId9"/>
    <p:sldId id="294" r:id="rId10"/>
    <p:sldId id="283" r:id="rId11"/>
    <p:sldId id="295" r:id="rId12"/>
    <p:sldId id="281" r:id="rId13"/>
    <p:sldId id="296" r:id="rId14"/>
    <p:sldId id="260" r:id="rId15"/>
    <p:sldId id="297" r:id="rId16"/>
    <p:sldId id="298" r:id="rId17"/>
    <p:sldId id="261" r:id="rId18"/>
    <p:sldId id="299" r:id="rId19"/>
    <p:sldId id="262" r:id="rId20"/>
    <p:sldId id="300" r:id="rId21"/>
    <p:sldId id="301" r:id="rId22"/>
    <p:sldId id="263" r:id="rId23"/>
    <p:sldId id="287" r:id="rId24"/>
    <p:sldId id="285" r:id="rId25"/>
    <p:sldId id="286" r:id="rId26"/>
    <p:sldId id="302" r:id="rId27"/>
    <p:sldId id="288" r:id="rId28"/>
    <p:sldId id="289" r:id="rId29"/>
    <p:sldId id="303" r:id="rId30"/>
    <p:sldId id="266" r:id="rId31"/>
    <p:sldId id="304" r:id="rId32"/>
    <p:sldId id="267" r:id="rId33"/>
    <p:sldId id="305" r:id="rId34"/>
    <p:sldId id="293" r:id="rId35"/>
    <p:sldId id="306" r:id="rId36"/>
    <p:sldId id="290" r:id="rId37"/>
  </p:sldIdLst>
  <p:sldSz cx="9144000" cy="6858000" type="screen4x3"/>
  <p:notesSz cx="6858000" cy="9144000"/>
  <p:defaultTextStyle>
    <a:defPPr>
      <a:defRPr lang="es-E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B508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90"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s-ES" smtClean="0"/>
              <a:t>Haga clic para modificar el estilo de título del patrón</a:t>
            </a:r>
            <a:endParaRPr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4" name="29 Marcador de fecha"/>
          <p:cNvSpPr>
            <a:spLocks noGrp="1"/>
          </p:cNvSpPr>
          <p:nvPr>
            <p:ph type="dt" sz="half" idx="10"/>
          </p:nvPr>
        </p:nvSpPr>
        <p:spPr/>
        <p:txBody>
          <a:bodyPr/>
          <a:lstStyle>
            <a:lvl1pPr>
              <a:defRPr/>
            </a:lvl1pPr>
          </a:lstStyle>
          <a:p>
            <a:pPr>
              <a:defRPr/>
            </a:pPr>
            <a:endParaRPr lang="es-ES" altLang="en-US"/>
          </a:p>
        </p:txBody>
      </p:sp>
      <p:sp>
        <p:nvSpPr>
          <p:cNvPr id="5" name="18 Marcador de pie de página"/>
          <p:cNvSpPr>
            <a:spLocks noGrp="1"/>
          </p:cNvSpPr>
          <p:nvPr>
            <p:ph type="ftr" sz="quarter" idx="11"/>
          </p:nvPr>
        </p:nvSpPr>
        <p:spPr/>
        <p:txBody>
          <a:bodyPr/>
          <a:lstStyle>
            <a:lvl1pPr>
              <a:defRPr/>
            </a:lvl1pPr>
          </a:lstStyle>
          <a:p>
            <a:pPr>
              <a:defRPr/>
            </a:pPr>
            <a:endParaRPr lang="es-ES" altLang="en-US"/>
          </a:p>
        </p:txBody>
      </p:sp>
      <p:sp>
        <p:nvSpPr>
          <p:cNvPr id="6" name="26 Marcador de número de diapositiva"/>
          <p:cNvSpPr>
            <a:spLocks noGrp="1"/>
          </p:cNvSpPr>
          <p:nvPr>
            <p:ph type="sldNum" sz="quarter" idx="12"/>
          </p:nvPr>
        </p:nvSpPr>
        <p:spPr/>
        <p:txBody>
          <a:bodyPr/>
          <a:lstStyle>
            <a:lvl1pPr>
              <a:defRPr/>
            </a:lvl1pPr>
          </a:lstStyle>
          <a:p>
            <a:pPr>
              <a:defRPr/>
            </a:pPr>
            <a:fld id="{09309254-BCE8-4873-83FD-54C137F212B4}" type="slidenum">
              <a:rPr lang="es-ES" altLang="en-US"/>
              <a:pPr>
                <a:defRPr/>
              </a:pPr>
              <a:t>‹Nº›</a:t>
            </a:fld>
            <a:endParaRPr lang="es-E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74874ADA-E14F-4A49-A070-5A974A77855B}"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EE55C66B-49F6-47AC-8560-8DE533BA60C5}"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193659C2-71B4-406D-A808-3D60AEA2E531}"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endParaRPr lang="es-ES" altLang="en-US"/>
          </a:p>
        </p:txBody>
      </p:sp>
      <p:sp>
        <p:nvSpPr>
          <p:cNvPr id="5" name="4 Marcador de pie de página"/>
          <p:cNvSpPr>
            <a:spLocks noGrp="1"/>
          </p:cNvSpPr>
          <p:nvPr>
            <p:ph type="ftr" sz="quarter" idx="11"/>
          </p:nvPr>
        </p:nvSpPr>
        <p:spPr/>
        <p:txBody>
          <a:bodyPr/>
          <a:lstStyle>
            <a:lvl1pPr>
              <a:defRPr/>
            </a:lvl1pPr>
          </a:lstStyle>
          <a:p>
            <a:pPr>
              <a:defRPr/>
            </a:pPr>
            <a:endParaRPr lang="es-ES" altLang="en-US"/>
          </a:p>
        </p:txBody>
      </p:sp>
      <p:sp>
        <p:nvSpPr>
          <p:cNvPr id="6" name="5 Marcador de número de diapositiva"/>
          <p:cNvSpPr>
            <a:spLocks noGrp="1"/>
          </p:cNvSpPr>
          <p:nvPr>
            <p:ph type="sldNum" sz="quarter" idx="12"/>
          </p:nvPr>
        </p:nvSpPr>
        <p:spPr/>
        <p:txBody>
          <a:bodyPr/>
          <a:lstStyle>
            <a:lvl1pPr>
              <a:defRPr/>
            </a:lvl1pPr>
          </a:lstStyle>
          <a:p>
            <a:pPr>
              <a:defRPr/>
            </a:pPr>
            <a:fld id="{EF0CAEC5-08BE-4BBF-BD03-4571E726F689}" type="slidenum">
              <a:rPr lang="es-ES" altLang="en-US"/>
              <a:pPr>
                <a:defRPr/>
              </a:pPr>
              <a:t>‹Nº›</a:t>
            </a:fld>
            <a:endParaRPr lang="es-E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9 Marcador de fecha"/>
          <p:cNvSpPr>
            <a:spLocks noGrp="1"/>
          </p:cNvSpPr>
          <p:nvPr>
            <p:ph type="dt" sz="half" idx="10"/>
          </p:nvPr>
        </p:nvSpPr>
        <p:spPr/>
        <p:txBody>
          <a:bodyPr/>
          <a:lstStyle>
            <a:lvl1pPr>
              <a:defRPr/>
            </a:lvl1pPr>
          </a:lstStyle>
          <a:p>
            <a:pPr>
              <a:defRPr/>
            </a:pPr>
            <a:endParaRPr lang="es-ES"/>
          </a:p>
        </p:txBody>
      </p:sp>
      <p:sp>
        <p:nvSpPr>
          <p:cNvPr id="6" name="21 Marcador de pie de página"/>
          <p:cNvSpPr>
            <a:spLocks noGrp="1"/>
          </p:cNvSpPr>
          <p:nvPr>
            <p:ph type="ftr" sz="quarter" idx="11"/>
          </p:nvPr>
        </p:nvSpPr>
        <p:spPr/>
        <p:txBody>
          <a:bodyPr/>
          <a:lstStyle>
            <a:lvl1pPr>
              <a:defRPr/>
            </a:lvl1pPr>
          </a:lstStyle>
          <a:p>
            <a:pPr>
              <a:defRPr/>
            </a:pPr>
            <a:endParaRPr lang="es-ES"/>
          </a:p>
        </p:txBody>
      </p:sp>
      <p:sp>
        <p:nvSpPr>
          <p:cNvPr id="7" name="17 Marcador de número de diapositiva"/>
          <p:cNvSpPr>
            <a:spLocks noGrp="1"/>
          </p:cNvSpPr>
          <p:nvPr>
            <p:ph type="sldNum" sz="quarter" idx="12"/>
          </p:nvPr>
        </p:nvSpPr>
        <p:spPr/>
        <p:txBody>
          <a:bodyPr/>
          <a:lstStyle>
            <a:lvl1pPr>
              <a:defRPr/>
            </a:lvl1pPr>
          </a:lstStyle>
          <a:p>
            <a:pPr>
              <a:defRPr/>
            </a:pPr>
            <a:fld id="{D1051CA8-167A-4EFF-8513-087B020C2680}"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9 Marcador de fecha"/>
          <p:cNvSpPr>
            <a:spLocks noGrp="1"/>
          </p:cNvSpPr>
          <p:nvPr>
            <p:ph type="dt" sz="half" idx="10"/>
          </p:nvPr>
        </p:nvSpPr>
        <p:spPr/>
        <p:txBody>
          <a:bodyPr/>
          <a:lstStyle>
            <a:lvl1pPr>
              <a:defRPr/>
            </a:lvl1pPr>
          </a:lstStyle>
          <a:p>
            <a:pPr>
              <a:defRPr/>
            </a:pPr>
            <a:endParaRPr lang="es-ES"/>
          </a:p>
        </p:txBody>
      </p:sp>
      <p:sp>
        <p:nvSpPr>
          <p:cNvPr id="8" name="21 Marcador de pie de página"/>
          <p:cNvSpPr>
            <a:spLocks noGrp="1"/>
          </p:cNvSpPr>
          <p:nvPr>
            <p:ph type="ftr" sz="quarter" idx="11"/>
          </p:nvPr>
        </p:nvSpPr>
        <p:spPr/>
        <p:txBody>
          <a:bodyPr/>
          <a:lstStyle>
            <a:lvl1pPr>
              <a:defRPr/>
            </a:lvl1pPr>
          </a:lstStyle>
          <a:p>
            <a:pPr>
              <a:defRPr/>
            </a:pPr>
            <a:endParaRPr lang="es-ES"/>
          </a:p>
        </p:txBody>
      </p:sp>
      <p:sp>
        <p:nvSpPr>
          <p:cNvPr id="9" name="17 Marcador de número de diapositiva"/>
          <p:cNvSpPr>
            <a:spLocks noGrp="1"/>
          </p:cNvSpPr>
          <p:nvPr>
            <p:ph type="sldNum" sz="quarter" idx="12"/>
          </p:nvPr>
        </p:nvSpPr>
        <p:spPr/>
        <p:txBody>
          <a:bodyPr/>
          <a:lstStyle>
            <a:lvl1pPr>
              <a:defRPr/>
            </a:lvl1pPr>
          </a:lstStyle>
          <a:p>
            <a:pPr>
              <a:defRPr/>
            </a:pPr>
            <a:fld id="{BEC353A0-9937-48D9-BE5E-705E9DBFB192}"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s-ES" smtClean="0"/>
              <a:t>Haga clic para modificar el estilo de título del patrón</a:t>
            </a:r>
            <a:endParaRPr lang="en-US"/>
          </a:p>
        </p:txBody>
      </p:sp>
      <p:sp>
        <p:nvSpPr>
          <p:cNvPr id="3" name="9 Marcador de fecha"/>
          <p:cNvSpPr>
            <a:spLocks noGrp="1"/>
          </p:cNvSpPr>
          <p:nvPr>
            <p:ph type="dt" sz="half" idx="10"/>
          </p:nvPr>
        </p:nvSpPr>
        <p:spPr/>
        <p:txBody>
          <a:bodyPr/>
          <a:lstStyle>
            <a:lvl1pPr>
              <a:defRPr/>
            </a:lvl1pPr>
          </a:lstStyle>
          <a:p>
            <a:pPr>
              <a:defRPr/>
            </a:pPr>
            <a:endParaRPr lang="es-ES"/>
          </a:p>
        </p:txBody>
      </p:sp>
      <p:sp>
        <p:nvSpPr>
          <p:cNvPr id="4" name="21 Marcador de pie de página"/>
          <p:cNvSpPr>
            <a:spLocks noGrp="1"/>
          </p:cNvSpPr>
          <p:nvPr>
            <p:ph type="ftr" sz="quarter" idx="11"/>
          </p:nvPr>
        </p:nvSpPr>
        <p:spPr/>
        <p:txBody>
          <a:bodyPr/>
          <a:lstStyle>
            <a:lvl1pPr>
              <a:defRPr/>
            </a:lvl1pPr>
          </a:lstStyle>
          <a:p>
            <a:pPr>
              <a:defRPr/>
            </a:pPr>
            <a:endParaRPr lang="es-ES"/>
          </a:p>
        </p:txBody>
      </p:sp>
      <p:sp>
        <p:nvSpPr>
          <p:cNvPr id="5" name="17 Marcador de número de diapositiva"/>
          <p:cNvSpPr>
            <a:spLocks noGrp="1"/>
          </p:cNvSpPr>
          <p:nvPr>
            <p:ph type="sldNum" sz="quarter" idx="12"/>
          </p:nvPr>
        </p:nvSpPr>
        <p:spPr/>
        <p:txBody>
          <a:bodyPr/>
          <a:lstStyle>
            <a:lvl1pPr>
              <a:defRPr/>
            </a:lvl1pPr>
          </a:lstStyle>
          <a:p>
            <a:pPr>
              <a:defRPr/>
            </a:pPr>
            <a:fld id="{0191DD4C-763F-4800-A840-E64228BE7B55}"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endParaRPr lang="es-ES"/>
          </a:p>
        </p:txBody>
      </p:sp>
      <p:sp>
        <p:nvSpPr>
          <p:cNvPr id="3" name="21 Marcador de pie de página"/>
          <p:cNvSpPr>
            <a:spLocks noGrp="1"/>
          </p:cNvSpPr>
          <p:nvPr>
            <p:ph type="ftr" sz="quarter" idx="11"/>
          </p:nvPr>
        </p:nvSpPr>
        <p:spPr/>
        <p:txBody>
          <a:bodyPr/>
          <a:lstStyle>
            <a:lvl1pPr>
              <a:defRPr/>
            </a:lvl1pPr>
          </a:lstStyle>
          <a:p>
            <a:pPr>
              <a:defRPr/>
            </a:pPr>
            <a:endParaRPr lang="es-ES"/>
          </a:p>
        </p:txBody>
      </p:sp>
      <p:sp>
        <p:nvSpPr>
          <p:cNvPr id="4" name="17 Marcador de número de diapositiva"/>
          <p:cNvSpPr>
            <a:spLocks noGrp="1"/>
          </p:cNvSpPr>
          <p:nvPr>
            <p:ph type="sldNum" sz="quarter" idx="12"/>
          </p:nvPr>
        </p:nvSpPr>
        <p:spPr/>
        <p:txBody>
          <a:bodyPr/>
          <a:lstStyle>
            <a:lvl1pPr>
              <a:defRPr/>
            </a:lvl1pPr>
          </a:lstStyle>
          <a:p>
            <a:pPr>
              <a:defRPr/>
            </a:pPr>
            <a:fld id="{1168FA14-9ED4-4634-ABD1-16D3A8D05CD9}"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9 Marcador de fecha"/>
          <p:cNvSpPr>
            <a:spLocks noGrp="1"/>
          </p:cNvSpPr>
          <p:nvPr>
            <p:ph type="dt" sz="half" idx="10"/>
          </p:nvPr>
        </p:nvSpPr>
        <p:spPr/>
        <p:txBody>
          <a:bodyPr/>
          <a:lstStyle>
            <a:lvl1pPr>
              <a:defRPr/>
            </a:lvl1pPr>
          </a:lstStyle>
          <a:p>
            <a:pPr>
              <a:defRPr/>
            </a:pPr>
            <a:endParaRPr lang="es-ES"/>
          </a:p>
        </p:txBody>
      </p:sp>
      <p:sp>
        <p:nvSpPr>
          <p:cNvPr id="6" name="21 Marcador de pie de página"/>
          <p:cNvSpPr>
            <a:spLocks noGrp="1"/>
          </p:cNvSpPr>
          <p:nvPr>
            <p:ph type="ftr" sz="quarter" idx="11"/>
          </p:nvPr>
        </p:nvSpPr>
        <p:spPr/>
        <p:txBody>
          <a:bodyPr/>
          <a:lstStyle>
            <a:lvl1pPr>
              <a:defRPr/>
            </a:lvl1pPr>
          </a:lstStyle>
          <a:p>
            <a:pPr>
              <a:defRPr/>
            </a:pPr>
            <a:endParaRPr lang="es-ES"/>
          </a:p>
        </p:txBody>
      </p:sp>
      <p:sp>
        <p:nvSpPr>
          <p:cNvPr id="7" name="17 Marcador de número de diapositiva"/>
          <p:cNvSpPr>
            <a:spLocks noGrp="1"/>
          </p:cNvSpPr>
          <p:nvPr>
            <p:ph type="sldNum" sz="quarter" idx="12"/>
          </p:nvPr>
        </p:nvSpPr>
        <p:spPr/>
        <p:txBody>
          <a:bodyPr/>
          <a:lstStyle>
            <a:lvl1pPr>
              <a:defRPr/>
            </a:lvl1pPr>
          </a:lstStyle>
          <a:p>
            <a:pPr>
              <a:defRPr/>
            </a:pPr>
            <a:fld id="{D507A333-F99A-4E14-8011-DD1A494A2581}"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4 Recortar y redondear rectángulo de esquina sencilla"/>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5 Triángulo rectángulo"/>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6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7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2" name="1 Título"/>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s-ES" smtClean="0"/>
              <a:t>Haga clic para modificar el estilo de título del patrón</a:t>
            </a:r>
            <a:endParaRPr lang="en-US"/>
          </a:p>
        </p:txBody>
      </p:sp>
      <p:sp>
        <p:nvSpPr>
          <p:cNvPr id="4" name="3 Marcador de texto"/>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9" name="4 Marcador de fecha"/>
          <p:cNvSpPr>
            <a:spLocks noGrp="1"/>
          </p:cNvSpPr>
          <p:nvPr>
            <p:ph type="dt" sz="half" idx="10"/>
          </p:nvPr>
        </p:nvSpPr>
        <p:spPr/>
        <p:txBody>
          <a:bodyPr/>
          <a:lstStyle>
            <a:lvl1pPr>
              <a:defRPr/>
            </a:lvl1pPr>
          </a:lstStyle>
          <a:p>
            <a:pPr>
              <a:defRPr/>
            </a:pPr>
            <a:endParaRPr lang="es-ES" altLang="en-US"/>
          </a:p>
        </p:txBody>
      </p:sp>
      <p:sp>
        <p:nvSpPr>
          <p:cNvPr id="10" name="5 Marcador de pie de página"/>
          <p:cNvSpPr>
            <a:spLocks noGrp="1"/>
          </p:cNvSpPr>
          <p:nvPr>
            <p:ph type="ftr" sz="quarter" idx="11"/>
          </p:nvPr>
        </p:nvSpPr>
        <p:spPr/>
        <p:txBody>
          <a:bodyPr/>
          <a:lstStyle>
            <a:lvl1pPr>
              <a:defRPr/>
            </a:lvl1pPr>
          </a:lstStyle>
          <a:p>
            <a:pPr>
              <a:defRPr/>
            </a:pPr>
            <a:endParaRPr lang="es-ES" altLang="en-US"/>
          </a:p>
        </p:txBody>
      </p:sp>
      <p:sp>
        <p:nvSpPr>
          <p:cNvPr id="11" name="6 Marcador de número de diapositiva"/>
          <p:cNvSpPr>
            <a:spLocks noGrp="1"/>
          </p:cNvSpPr>
          <p:nvPr>
            <p:ph type="sldNum" sz="quarter" idx="12"/>
          </p:nvPr>
        </p:nvSpPr>
        <p:spPr>
          <a:xfrm>
            <a:off x="8077200" y="6356350"/>
            <a:ext cx="609600" cy="365125"/>
          </a:xfrm>
        </p:spPr>
        <p:txBody>
          <a:bodyPr/>
          <a:lstStyle>
            <a:lvl1pPr>
              <a:defRPr/>
            </a:lvl1pPr>
          </a:lstStyle>
          <a:p>
            <a:pPr>
              <a:defRPr/>
            </a:pPr>
            <a:fld id="{A871B6A0-4C8A-4FE8-AF5C-CB51D166AB19}" type="slidenum">
              <a:rPr lang="es-ES" altLang="en-US"/>
              <a:pPr>
                <a:defRPr/>
              </a:pPr>
              <a:t>‹Nº›</a:t>
            </a:fld>
            <a:endParaRPr lang="es-E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7 Forma libre"/>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1028" name="8 Marcador de título"/>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s-ES" smtClean="0"/>
              <a:t>Haga clic para modificar el estilo de título del patrón</a:t>
            </a:r>
            <a:endParaRPr lang="en-US" smtClean="0"/>
          </a:p>
        </p:txBody>
      </p:sp>
      <p:sp>
        <p:nvSpPr>
          <p:cNvPr id="1029" name="29 Marcador de texto"/>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31D5516E-99BD-452D-88F6-8D8241FE7D0D}" type="slidenum">
              <a:rPr lang="es-ES"/>
              <a:pPr>
                <a:defRPr/>
              </a:pPr>
              <a:t>‹Nº›</a:t>
            </a:fld>
            <a:endParaRPr lang="es-ES"/>
          </a:p>
        </p:txBody>
      </p:sp>
      <p:grpSp>
        <p:nvGrpSpPr>
          <p:cNvPr id="1033" name="1 Grupo"/>
          <p:cNvGrpSpPr>
            <a:grpSpLocks/>
          </p:cNvGrpSpPr>
          <p:nvPr/>
        </p:nvGrpSpPr>
        <p:grpSpPr bwMode="auto">
          <a:xfrm>
            <a:off x="-19050" y="203200"/>
            <a:ext cx="9180513" cy="647700"/>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863" r:id="rId1"/>
    <p:sldLayoutId id="2147483855" r:id="rId2"/>
    <p:sldLayoutId id="2147483864" r:id="rId3"/>
    <p:sldLayoutId id="2147483856" r:id="rId4"/>
    <p:sldLayoutId id="2147483857" r:id="rId5"/>
    <p:sldLayoutId id="2147483858" r:id="rId6"/>
    <p:sldLayoutId id="2147483859" r:id="rId7"/>
    <p:sldLayoutId id="2147483860" r:id="rId8"/>
    <p:sldLayoutId id="2147483865" r:id="rId9"/>
    <p:sldLayoutId id="2147483861" r:id="rId10"/>
    <p:sldLayoutId id="2147483862"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371600" y="1511300"/>
            <a:ext cx="6400800" cy="1203325"/>
          </a:xfrm>
        </p:spPr>
        <p:txBody>
          <a:bodyPr/>
          <a:lstStyle/>
          <a:p>
            <a:pPr eaLnBrk="1" fontAlgn="auto" hangingPunct="1">
              <a:spcAft>
                <a:spcPts val="0"/>
              </a:spcAft>
              <a:defRPr/>
            </a:pPr>
            <a:r>
              <a:rPr lang="es-ES" sz="7200" dirty="0" smtClean="0"/>
              <a:t>EL ENSAYO</a:t>
            </a:r>
          </a:p>
        </p:txBody>
      </p:sp>
      <p:sp>
        <p:nvSpPr>
          <p:cNvPr id="13314" name="Rectangle 3"/>
          <p:cNvSpPr>
            <a:spLocks noGrp="1" noChangeArrowheads="1"/>
          </p:cNvSpPr>
          <p:nvPr>
            <p:ph type="subTitle" idx="1"/>
          </p:nvPr>
        </p:nvSpPr>
        <p:spPr>
          <a:xfrm>
            <a:off x="1614488" y="3000375"/>
            <a:ext cx="5972175" cy="2041525"/>
          </a:xfrm>
        </p:spPr>
        <p:txBody>
          <a:bodyPr/>
          <a:lstStyle/>
          <a:p>
            <a:pPr marR="0" eaLnBrk="1" hangingPunct="1"/>
            <a:r>
              <a:rPr lang="es-MX" sz="3200" i="1" smtClean="0">
                <a:latin typeface="Arial" charset="0"/>
                <a:cs typeface="Arial" charset="0"/>
              </a:rPr>
              <a:t>Procesos para su elaboración</a:t>
            </a:r>
          </a:p>
          <a:p>
            <a:pPr marR="0" algn="just" eaLnBrk="1" hangingPunct="1"/>
            <a:endParaRPr lang="es-MX" i="1" smtClean="0">
              <a:latin typeface="Arial" charset="0"/>
              <a:cs typeface="Arial" charset="0"/>
            </a:endParaRPr>
          </a:p>
          <a:p>
            <a:pPr marR="0" algn="just" eaLnBrk="1" hangingPunct="1"/>
            <a:endParaRPr lang="es-MX" i="1" smtClean="0">
              <a:latin typeface="Arial" charset="0"/>
              <a:cs typeface="Arial" charset="0"/>
            </a:endParaRPr>
          </a:p>
          <a:p>
            <a:pPr marR="0" eaLnBrk="1" hangingPunct="1"/>
            <a:r>
              <a:rPr lang="es-MX" i="1" smtClean="0">
                <a:latin typeface="Arial" charset="0"/>
                <a:cs typeface="Arial" charset="0"/>
              </a:rPr>
              <a:t>Ásbel Quintero Moncada</a:t>
            </a:r>
          </a:p>
          <a:p>
            <a:pPr marR="0" eaLnBrk="1" hangingPunct="1"/>
            <a:endParaRPr lang="es-MX" sz="3600" i="1" smtClean="0">
              <a:latin typeface="Arial" charset="0"/>
              <a:cs typeface="Arial" charset="0"/>
            </a:endParaRP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eaLnBrk="1" hangingPunct="1"/>
            <a:r>
              <a:rPr lang="es-MX" b="1" smtClean="0">
                <a:latin typeface="Arial" charset="0"/>
              </a:rPr>
              <a:t>3</a:t>
            </a:r>
          </a:p>
        </p:txBody>
      </p:sp>
      <p:sp>
        <p:nvSpPr>
          <p:cNvPr id="21506" name="2 Marcador de contenido"/>
          <p:cNvSpPr>
            <a:spLocks noGrp="1"/>
          </p:cNvSpPr>
          <p:nvPr>
            <p:ph idx="1"/>
          </p:nvPr>
        </p:nvSpPr>
        <p:spPr>
          <a:xfrm>
            <a:off x="539750" y="2205038"/>
            <a:ext cx="8229600" cy="4389437"/>
          </a:xfrm>
        </p:spPr>
        <p:txBody>
          <a:bodyPr/>
          <a:lstStyle/>
          <a:p>
            <a:pPr algn="just" eaLnBrk="1" hangingPunct="1">
              <a:buFont typeface="Wingdings 2" pitchFamily="18" charset="2"/>
              <a:buNone/>
            </a:pPr>
            <a:r>
              <a:rPr lang="es-ES" sz="2400" smtClean="0">
                <a:latin typeface="Arial" charset="0"/>
              </a:rPr>
              <a:t>   Un ensayo discurre. Es discurso pleno. Los buenos ensayos se encadenan, se engarzan de manera coherente. No es poniendo una idea tras otra, no es sumando ideas como se compone un buen ensayo. Es tejiéndolas de manera organizada. Jerarquizando las ideas, sopesándolas (recordemos que ensayo viene de “exagium”, que significa, precisamente, pesar, medir, poner en la balanza). </a:t>
            </a:r>
            <a:endParaRPr lang="es-MX" sz="2400" smtClean="0">
              <a:latin typeface="Arial" charset="0"/>
            </a:endParaRPr>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3"/>
          <p:cNvSpPr>
            <a:spLocks noGrp="1"/>
          </p:cNvSpPr>
          <p:nvPr>
            <p:ph type="body" idx="1"/>
          </p:nvPr>
        </p:nvSpPr>
        <p:spPr>
          <a:xfrm>
            <a:off x="395288" y="2636838"/>
            <a:ext cx="8229600" cy="2070100"/>
          </a:xfrm>
        </p:spPr>
        <p:txBody>
          <a:bodyPr/>
          <a:lstStyle/>
          <a:p>
            <a:pPr algn="just" eaLnBrk="1" hangingPunct="1">
              <a:buFont typeface="Wingdings 2" pitchFamily="18" charset="2"/>
              <a:buNone/>
            </a:pPr>
            <a:r>
              <a:rPr lang="es-ES" sz="2400" smtClean="0">
                <a:latin typeface="Arial" charset="0"/>
              </a:rPr>
              <a:t>   Si en un ensayo no hay una lógica de composición, así como en la música, difícilmente los resultados serán aceptables. De allí también la importancia de un plan, de un esbozo, de un mapa guía para la elaboración del ensayo.</a:t>
            </a:r>
            <a:endParaRPr lang="es-MX" sz="2400" smtClean="0">
              <a:latin typeface="Arial" charset="0"/>
            </a:endParaRPr>
          </a:p>
          <a:p>
            <a:endParaRPr lang="es-ES" sz="2400" smtClean="0"/>
          </a:p>
        </p:txBody>
      </p:sp>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1 Título"/>
          <p:cNvSpPr>
            <a:spLocks noGrp="1"/>
          </p:cNvSpPr>
          <p:nvPr>
            <p:ph type="title"/>
          </p:nvPr>
        </p:nvSpPr>
        <p:spPr/>
        <p:txBody>
          <a:bodyPr/>
          <a:lstStyle/>
          <a:p>
            <a:pPr eaLnBrk="1" hangingPunct="1"/>
            <a:r>
              <a:rPr lang="es-MX" b="1" smtClean="0">
                <a:solidFill>
                  <a:srgbClr val="7B9899"/>
                </a:solidFill>
                <a:latin typeface="Arial" charset="0"/>
              </a:rPr>
              <a:t>4</a:t>
            </a:r>
          </a:p>
        </p:txBody>
      </p:sp>
      <p:sp>
        <p:nvSpPr>
          <p:cNvPr id="23554" name="2 Marcador de contenido"/>
          <p:cNvSpPr>
            <a:spLocks noGrp="1"/>
          </p:cNvSpPr>
          <p:nvPr>
            <p:ph idx="1"/>
          </p:nvPr>
        </p:nvSpPr>
        <p:spPr>
          <a:xfrm>
            <a:off x="395288" y="1844675"/>
            <a:ext cx="8229600" cy="4389438"/>
          </a:xfrm>
        </p:spPr>
        <p:txBody>
          <a:bodyPr/>
          <a:lstStyle/>
          <a:p>
            <a:pPr algn="just" eaLnBrk="1" hangingPunct="1">
              <a:buFont typeface="Wingdings 2" pitchFamily="18" charset="2"/>
              <a:buNone/>
            </a:pPr>
            <a:r>
              <a:rPr lang="es-ES" sz="2400" smtClean="0">
                <a:latin typeface="Arial" charset="0"/>
              </a:rPr>
              <a:t>   En tanto que discurso, el ensayo requiere del buen uso de los conectores (hay que disponer de una reserva de ellos); los conectores son como las bisagras, los engarces necesarios para que el ensayo no parezca desvertebrado. Hay conectores de relación, de consecuencia, de causalidad; los hay también para resumir o para enfatizar. Y a la par de los conectores, es indispensable un excelente manejo de los signos de puntuación. </a:t>
            </a:r>
            <a:endParaRPr lang="es-MX" sz="2400" smtClean="0">
              <a:latin typeface="Arial" charset="0"/>
            </a:endParaRPr>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3"/>
          <p:cNvSpPr>
            <a:spLocks noGrp="1"/>
          </p:cNvSpPr>
          <p:nvPr>
            <p:ph type="body" idx="1"/>
          </p:nvPr>
        </p:nvSpPr>
        <p:spPr>
          <a:xfrm>
            <a:off x="468313" y="2133600"/>
            <a:ext cx="8229600" cy="2862263"/>
          </a:xfrm>
        </p:spPr>
        <p:txBody>
          <a:bodyPr/>
          <a:lstStyle/>
          <a:p>
            <a:pPr algn="just" eaLnBrk="1" hangingPunct="1">
              <a:buFont typeface="Wingdings 2" pitchFamily="18" charset="2"/>
              <a:buNone/>
            </a:pPr>
            <a:r>
              <a:rPr lang="es-ES" sz="2400" smtClean="0">
                <a:latin typeface="Arial" charset="0"/>
              </a:rPr>
              <a:t>   Gracias a la coma y al punto y coma (este es uno de los signos más difíciles de usar), gracias al punto seguido..., es como el ensayo respira, tiene un ritmo, una transpiración. Es el conocimiento adecuado de los signos de puntuación  el que convierte a nuestros ensayos en monótonos o livianos, interesantes o densos. Ágiles o farragosos.</a:t>
            </a:r>
            <a:endParaRPr lang="es-MX" sz="2400" smtClean="0">
              <a:latin typeface="Arial" charset="0"/>
            </a:endParaRPr>
          </a:p>
          <a:p>
            <a:pPr eaLnBrk="1" hangingPunct="1"/>
            <a:endParaRPr lang="es-MX" sz="2400" smtClean="0">
              <a:latin typeface="Arial" charset="0"/>
            </a:endParaRPr>
          </a:p>
          <a:p>
            <a:endParaRPr lang="es-ES" sz="2400" smtClean="0">
              <a:latin typeface="Arial" charset="0"/>
            </a:endParaRPr>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323850" y="765175"/>
            <a:ext cx="8229600" cy="1143000"/>
          </a:xfrm>
        </p:spPr>
        <p:txBody>
          <a:bodyPr/>
          <a:lstStyle/>
          <a:p>
            <a:pPr eaLnBrk="1" hangingPunct="1"/>
            <a:r>
              <a:rPr lang="es-MX" b="1" smtClean="0">
                <a:solidFill>
                  <a:srgbClr val="7B9899"/>
                </a:solidFill>
                <a:latin typeface="Arial" charset="0"/>
              </a:rPr>
              <a:t>5</a:t>
            </a:r>
          </a:p>
        </p:txBody>
      </p:sp>
      <p:sp>
        <p:nvSpPr>
          <p:cNvPr id="25602" name="Rectangle 3"/>
          <p:cNvSpPr>
            <a:spLocks noGrp="1" noChangeArrowheads="1"/>
          </p:cNvSpPr>
          <p:nvPr>
            <p:ph idx="1"/>
          </p:nvPr>
        </p:nvSpPr>
        <p:spPr>
          <a:xfrm>
            <a:off x="395288" y="2060575"/>
            <a:ext cx="8229600" cy="4389438"/>
          </a:xfrm>
        </p:spPr>
        <p:txBody>
          <a:bodyPr/>
          <a:lstStyle/>
          <a:p>
            <a:pPr algn="just" eaLnBrk="1" hangingPunct="1">
              <a:buFont typeface="Wingdings 2" pitchFamily="18" charset="2"/>
              <a:buNone/>
            </a:pPr>
            <a:r>
              <a:rPr lang="es-ES" sz="2400" b="1" smtClean="0">
                <a:latin typeface="Arial" charset="0"/>
              </a:rPr>
              <a:t>    </a:t>
            </a:r>
            <a:r>
              <a:rPr lang="es-ES" sz="2400" smtClean="0">
                <a:latin typeface="Arial" charset="0"/>
              </a:rPr>
              <a:t>Hay dos grandes tipos de ensayos: uno, línea Montaigne (pueden leerse, por ejemplo “De cómo el filosofar es aprender a morir”, “De la amistad”, “De los libros”); y otro, línea Bacon (léanse, al menos dos: “De los estudios”, “De las vicisitudes de las cosas”). En el primer caso, el ensayo es más subjetivo, abunda la citación –de manera muy propia-; en el segundo, el ensayo es más objetivo, y no hay ninguna referencia explícita, o son muy escasas. </a:t>
            </a:r>
          </a:p>
        </p:txBody>
      </p:sp>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3"/>
          <p:cNvSpPr>
            <a:spLocks noGrp="1"/>
          </p:cNvSpPr>
          <p:nvPr>
            <p:ph type="body" idx="1"/>
          </p:nvPr>
        </p:nvSpPr>
        <p:spPr>
          <a:xfrm>
            <a:off x="468313" y="2205038"/>
            <a:ext cx="8229600" cy="2519362"/>
          </a:xfrm>
        </p:spPr>
        <p:txBody>
          <a:bodyPr/>
          <a:lstStyle/>
          <a:p>
            <a:pPr algn="just" eaLnBrk="1" hangingPunct="1">
              <a:buFont typeface="Wingdings 2" pitchFamily="18" charset="2"/>
              <a:buNone/>
            </a:pPr>
            <a:r>
              <a:rPr lang="es-ES" sz="2400" smtClean="0">
                <a:latin typeface="Arial" charset="0"/>
              </a:rPr>
              <a:t>   Tanto Montaigne como Bacon son maestros para desarrollar ideas. Tanto uno como otro hacen lo evidente, profundo; lo cotidiano, sorprendente. Ambos apelan a otras voces, ambos recurren al pasado –a otros libros- para exponer sus puntos de vista. Ambos emiten un juicio: se aventuran a exponer su pensamiento. </a:t>
            </a:r>
          </a:p>
        </p:txBody>
      </p:sp>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p:cNvSpPr>
          <p:nvPr>
            <p:ph type="body" idx="1"/>
          </p:nvPr>
        </p:nvSpPr>
        <p:spPr>
          <a:xfrm>
            <a:off x="468313" y="2133600"/>
            <a:ext cx="8229600" cy="2951163"/>
          </a:xfrm>
        </p:spPr>
        <p:txBody>
          <a:bodyPr/>
          <a:lstStyle/>
          <a:p>
            <a:pPr algn="just" eaLnBrk="1" hangingPunct="1">
              <a:buFont typeface="Wingdings 2" pitchFamily="18" charset="2"/>
              <a:buNone/>
            </a:pPr>
            <a:r>
              <a:rPr lang="es-ES" sz="2400" smtClean="0">
                <a:latin typeface="Arial" charset="0"/>
              </a:rPr>
              <a:t>   Es importante releer a estos dos autores; fuera de ser un goce y un reencuentro con la buena prosa, son ensayos-modelo, aprovechables por cualquiera que desee aprender o perfeccionar su escritura ensayística. En el mismo sentido, deberíamos apropiarnos de la creación ensayística de Emerson y Chesterton, recomendada una y otra vez por Jorge Luis Borges.</a:t>
            </a:r>
          </a:p>
          <a:p>
            <a:endParaRPr lang="es-ES" sz="2400" smtClean="0">
              <a:latin typeface="Arial" charset="0"/>
            </a:endParaRPr>
          </a:p>
          <a:p>
            <a:endParaRPr lang="es-ES" sz="2400" smtClean="0">
              <a:latin typeface="Arial" charset="0"/>
            </a:endParaRPr>
          </a:p>
        </p:txBody>
      </p:sp>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pPr eaLnBrk="1" hangingPunct="1"/>
            <a:r>
              <a:rPr lang="es-MX" b="1" smtClean="0">
                <a:solidFill>
                  <a:srgbClr val="7B9899"/>
                </a:solidFill>
                <a:latin typeface="Arial" charset="0"/>
              </a:rPr>
              <a:t>6</a:t>
            </a:r>
          </a:p>
        </p:txBody>
      </p:sp>
      <p:sp>
        <p:nvSpPr>
          <p:cNvPr id="28674" name="Rectangle 3"/>
          <p:cNvSpPr>
            <a:spLocks noGrp="1" noChangeArrowheads="1"/>
          </p:cNvSpPr>
          <p:nvPr>
            <p:ph idx="1"/>
          </p:nvPr>
        </p:nvSpPr>
        <p:spPr>
          <a:xfrm>
            <a:off x="611188" y="1557338"/>
            <a:ext cx="8229600" cy="4389437"/>
          </a:xfrm>
        </p:spPr>
        <p:txBody>
          <a:bodyPr/>
          <a:lstStyle/>
          <a:p>
            <a:pPr algn="just" eaLnBrk="1" hangingPunct="1">
              <a:buFont typeface="Wingdings 2" pitchFamily="18" charset="2"/>
              <a:buNone/>
            </a:pPr>
            <a:r>
              <a:rPr lang="es-ES" sz="2400" smtClean="0">
                <a:latin typeface="Arial" charset="0"/>
              </a:rPr>
              <a:t>        </a:t>
            </a:r>
          </a:p>
          <a:p>
            <a:pPr algn="just" eaLnBrk="1" hangingPunct="1">
              <a:buFont typeface="Wingdings 2" pitchFamily="18" charset="2"/>
              <a:buNone/>
            </a:pPr>
            <a:r>
              <a:rPr lang="es-ES" sz="2400" smtClean="0">
                <a:latin typeface="Arial" charset="0"/>
              </a:rPr>
              <a:t>   Otros ensayos exquisitos son los escritos por Alfonso Reyes y Pedro Enríquez Ureña. Un mexicano y un dominicano. Ensayos de peso, con profundidad y, sobre todo, realizados con todos los recursos literarios y el poder de la imaginación. Quien que haya leído, “Notas sobre la inteligencia americana” de Reyes, o “Seis ensayos en busca de nuestra expresión” de Ureña, no ha sentido como una revelación de la escritura potente, de la escritura gestora de mundos. </a:t>
            </a:r>
          </a:p>
        </p:txBody>
      </p:sp>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p:cNvSpPr>
          <p:nvPr>
            <p:ph type="body" idx="1"/>
          </p:nvPr>
        </p:nvSpPr>
        <p:spPr>
          <a:xfrm>
            <a:off x="468313" y="2349500"/>
            <a:ext cx="8229600" cy="2286000"/>
          </a:xfrm>
        </p:spPr>
        <p:txBody>
          <a:bodyPr/>
          <a:lstStyle/>
          <a:p>
            <a:pPr algn="just" eaLnBrk="1" hangingPunct="1">
              <a:buFont typeface="Wingdings 2" pitchFamily="18" charset="2"/>
              <a:buNone/>
            </a:pPr>
            <a:r>
              <a:rPr lang="es-ES" sz="2400" smtClean="0">
                <a:latin typeface="Arial" charset="0"/>
              </a:rPr>
              <a:t>    Hay una “marca de estilo” en estos dos ensayistas, una “impronta” personalísima, que pone al ensayo en el mismo nivel del cuento o el poema. Cuando uno lee los ensayos de Reyes o de Ureña, lo que lee –además de un pensamiento vigoroso- es una excelente literatura.</a:t>
            </a:r>
          </a:p>
          <a:p>
            <a:endParaRPr lang="es-ES" sz="2400" smtClean="0"/>
          </a:p>
        </p:txBody>
      </p:sp>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68313" y="620713"/>
            <a:ext cx="8229600" cy="793750"/>
          </a:xfrm>
        </p:spPr>
        <p:txBody>
          <a:bodyPr>
            <a:normAutofit/>
          </a:bodyPr>
          <a:lstStyle/>
          <a:p>
            <a:pPr eaLnBrk="1" hangingPunct="1"/>
            <a:r>
              <a:rPr lang="es-MX" b="1" smtClean="0">
                <a:solidFill>
                  <a:srgbClr val="7B9899"/>
                </a:solidFill>
                <a:latin typeface="Arial" charset="0"/>
              </a:rPr>
              <a:t>7</a:t>
            </a:r>
          </a:p>
        </p:txBody>
      </p:sp>
      <p:sp>
        <p:nvSpPr>
          <p:cNvPr id="30722" name="Rectangle 3"/>
          <p:cNvSpPr>
            <a:spLocks noGrp="1" noChangeArrowheads="1"/>
          </p:cNvSpPr>
          <p:nvPr>
            <p:ph idx="1"/>
          </p:nvPr>
        </p:nvSpPr>
        <p:spPr>
          <a:xfrm>
            <a:off x="395288" y="1484313"/>
            <a:ext cx="8229600" cy="4916487"/>
          </a:xfrm>
        </p:spPr>
        <p:txBody>
          <a:bodyPr/>
          <a:lstStyle/>
          <a:p>
            <a:pPr algn="just" eaLnBrk="1" hangingPunct="1">
              <a:buFont typeface="Wingdings 2" pitchFamily="18" charset="2"/>
              <a:buNone/>
            </a:pPr>
            <a:r>
              <a:rPr lang="es-ES" sz="2400" b="1" smtClean="0">
                <a:latin typeface="Arial" charset="0"/>
              </a:rPr>
              <a:t>   </a:t>
            </a:r>
            <a:r>
              <a:rPr lang="es-ES" sz="2400" smtClean="0">
                <a:latin typeface="Arial" charset="0"/>
              </a:rPr>
              <a:t>Reyes y Ureña son los iniciadores, por decirlo así, de una larga tradición que va hasta Sábato y Borges. Consúltese la compilación </a:t>
            </a:r>
            <a:r>
              <a:rPr lang="es-ES" sz="2400" u="sng" smtClean="0">
                <a:latin typeface="Arial" charset="0"/>
              </a:rPr>
              <a:t>El Ensayo hispanoamericano del siglo XX</a:t>
            </a:r>
            <a:r>
              <a:rPr lang="es-ES" sz="2400" smtClean="0">
                <a:latin typeface="Arial" charset="0"/>
              </a:rPr>
              <a:t>, hecha por John Skirius; en ese texto se condensan voces de ensayistas latinoamericanos valiosos: Manuel González Prada, Fernando Ortiz, José Carlos Mariátegui, Ezequiel Martínez Estrada, Luis Alberto Sánchez, Germán Arciniegas, Arturo Uslar Pietri, Eduardo Caballero Calderón, Enrique Anderson Imbert... y, por supuesto, Octavio Paz, Julio Cortázar y Gabriel García Márquez. </a:t>
            </a:r>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167 CuadroTexto"/>
          <p:cNvSpPr txBox="1">
            <a:spLocks noChangeArrowheads="1"/>
          </p:cNvSpPr>
          <p:nvPr/>
        </p:nvSpPr>
        <p:spPr bwMode="auto">
          <a:xfrm>
            <a:off x="357188" y="5286375"/>
            <a:ext cx="8501062" cy="1368425"/>
          </a:xfrm>
          <a:prstGeom prst="rect">
            <a:avLst/>
          </a:prstGeom>
          <a:noFill/>
          <a:ln w="9525">
            <a:noFill/>
            <a:miter lim="800000"/>
            <a:headEnd/>
            <a:tailEnd/>
          </a:ln>
        </p:spPr>
        <p:txBody>
          <a:bodyPr>
            <a:spAutoFit/>
          </a:bodyPr>
          <a:lstStyle/>
          <a:p>
            <a:r>
              <a:rPr lang="es-ES" sz="1400"/>
              <a:t>“El ensayo consiste en una visión personal obtenida tanto a partir de diversas opiniones consultadas como de una observación directa de los hechos…” El ensayo, Jaime Alberto Vélez. Pág. 14</a:t>
            </a:r>
          </a:p>
          <a:p>
            <a:r>
              <a:rPr lang="es-ES" sz="1400"/>
              <a:t> </a:t>
            </a:r>
          </a:p>
          <a:p>
            <a:r>
              <a:rPr lang="es-ES" sz="1400"/>
              <a:t> “El ensayo cualquiera que sea la materia de que se ocupe, sobrevive mientras no pierda el carácter libre, imaginativo y personal…”    Ibid, Pág. 16                  </a:t>
            </a:r>
          </a:p>
          <a:p>
            <a:endParaRPr lang="es-ES" sz="1400"/>
          </a:p>
        </p:txBody>
      </p:sp>
      <p:pic>
        <p:nvPicPr>
          <p:cNvPr id="14338" name="Picture 3"/>
          <p:cNvPicPr>
            <a:picLocks noChangeAspect="1" noChangeArrowheads="1"/>
          </p:cNvPicPr>
          <p:nvPr/>
        </p:nvPicPr>
        <p:blipFill>
          <a:blip r:embed="rId2"/>
          <a:srcRect/>
          <a:stretch>
            <a:fillRect/>
          </a:stretch>
        </p:blipFill>
        <p:spPr bwMode="auto">
          <a:xfrm>
            <a:off x="1785938" y="357188"/>
            <a:ext cx="5543550" cy="4695825"/>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3"/>
          <p:cNvSpPr>
            <a:spLocks noGrp="1"/>
          </p:cNvSpPr>
          <p:nvPr>
            <p:ph type="body" idx="1"/>
          </p:nvPr>
        </p:nvSpPr>
        <p:spPr>
          <a:xfrm>
            <a:off x="611188" y="1773238"/>
            <a:ext cx="8229600" cy="3457575"/>
          </a:xfrm>
        </p:spPr>
        <p:txBody>
          <a:bodyPr/>
          <a:lstStyle/>
          <a:p>
            <a:pPr algn="just" eaLnBrk="1" hangingPunct="1">
              <a:buFont typeface="Wingdings 2" pitchFamily="18" charset="2"/>
              <a:buNone/>
            </a:pPr>
            <a:r>
              <a:rPr lang="es-ES" sz="2400" smtClean="0">
                <a:latin typeface="Arial" charset="0"/>
              </a:rPr>
              <a:t>   Puede mirarse, de igual manera, la selección hecha por José Luis Martínez, </a:t>
            </a:r>
            <a:r>
              <a:rPr lang="es-ES" sz="2400" u="sng" smtClean="0">
                <a:latin typeface="Arial" charset="0"/>
              </a:rPr>
              <a:t>El ensayo Mexicano moderno</a:t>
            </a:r>
            <a:r>
              <a:rPr lang="es-ES" sz="2400" smtClean="0">
                <a:latin typeface="Arial" charset="0"/>
              </a:rPr>
              <a:t>; en este libo resaltan los ensayos de José Vasconcelos, Ramón López Velarde, Julio Torri, Xavier Villaurrutia, Jorge cuesta, Edmundo O`Gorman y Leopoldo Zea, entre otros. Y para una perspectiva más nuestra, sería interesante y necesaria conocer la selección elaborada por Jorge Eliécer Ruiz y Juan Gustavo Cobo-Borda, </a:t>
            </a:r>
            <a:r>
              <a:rPr lang="es-ES" sz="2400" u="sng" smtClean="0">
                <a:latin typeface="Arial" charset="0"/>
              </a:rPr>
              <a:t>Ensayistas colombianos del siglo XX</a:t>
            </a:r>
            <a:r>
              <a:rPr lang="es-ES" sz="2400" smtClean="0">
                <a:latin typeface="Arial" charset="0"/>
              </a:rPr>
              <a:t>.</a:t>
            </a:r>
          </a:p>
        </p:txBody>
      </p:sp>
    </p:spTree>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p:cNvSpPr>
          <p:nvPr>
            <p:ph type="body" idx="1"/>
          </p:nvPr>
        </p:nvSpPr>
        <p:spPr>
          <a:xfrm>
            <a:off x="539750" y="2133600"/>
            <a:ext cx="8229600" cy="2789238"/>
          </a:xfrm>
        </p:spPr>
        <p:txBody>
          <a:bodyPr/>
          <a:lstStyle/>
          <a:p>
            <a:pPr algn="just" eaLnBrk="1" hangingPunct="1">
              <a:buFont typeface="Wingdings 2" pitchFamily="18" charset="2"/>
              <a:buNone/>
            </a:pPr>
            <a:r>
              <a:rPr lang="es-ES" sz="2400" smtClean="0">
                <a:latin typeface="Arial" charset="0"/>
              </a:rPr>
              <a:t>   En esta selección descubriremos voces poco conocidas, la de Baldomero Sanín Cano (“De lo exótico”, “La civilización manual”), y la de Hernando Téllez (“La originalidad literaria”, “Traducción”). Basten estos textos y estos autores para mostrar cómo hay una enorme tradición en la producción ensayística. Tómese, entonces, como abrebocas o “textos de iniciación”.</a:t>
            </a:r>
          </a:p>
          <a:p>
            <a:endParaRPr lang="es-ES" smtClean="0"/>
          </a:p>
        </p:txBody>
      </p:sp>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pPr eaLnBrk="1" hangingPunct="1"/>
            <a:r>
              <a:rPr lang="es-MX" b="1" smtClean="0">
                <a:solidFill>
                  <a:srgbClr val="7B9899"/>
                </a:solidFill>
                <a:latin typeface="Arial" charset="0"/>
              </a:rPr>
              <a:t>8</a:t>
            </a:r>
          </a:p>
        </p:txBody>
      </p:sp>
      <p:sp>
        <p:nvSpPr>
          <p:cNvPr id="32770" name="Rectangle 3"/>
          <p:cNvSpPr>
            <a:spLocks noGrp="1" noChangeArrowheads="1"/>
          </p:cNvSpPr>
          <p:nvPr>
            <p:ph idx="1"/>
          </p:nvPr>
        </p:nvSpPr>
        <p:spPr/>
        <p:txBody>
          <a:bodyPr/>
          <a:lstStyle/>
          <a:p>
            <a:pPr algn="just" eaLnBrk="1" hangingPunct="1">
              <a:buFont typeface="Wingdings 2" pitchFamily="18" charset="2"/>
              <a:buNone/>
            </a:pPr>
            <a:r>
              <a:rPr lang="es-ES" sz="3600" smtClean="0">
                <a:latin typeface="Arial" charset="0"/>
              </a:rPr>
              <a:t>  </a:t>
            </a:r>
            <a:r>
              <a:rPr lang="es-ES" sz="3600" smtClean="0">
                <a:solidFill>
                  <a:srgbClr val="0B508F"/>
                </a:solidFill>
                <a:latin typeface="Arial" charset="0"/>
              </a:rPr>
              <a:t>Para elaborar un ensayo</a:t>
            </a:r>
            <a:r>
              <a:rPr lang="es-ES" sz="3600" smtClean="0">
                <a:latin typeface="Arial" charset="0"/>
              </a:rPr>
              <a:t>, entre las muchas cosas que deben tenerse en cuenta, resaltaría las siguientes:</a:t>
            </a:r>
          </a:p>
          <a:p>
            <a:pPr eaLnBrk="1" hangingPunct="1">
              <a:lnSpc>
                <a:spcPct val="80000"/>
              </a:lnSpc>
              <a:buFont typeface="Wingdings 2" pitchFamily="18" charset="2"/>
              <a:buAutoNum type="alphaLcPeriod"/>
            </a:pPr>
            <a:endParaRPr lang="es-ES" sz="1500" smtClean="0">
              <a:latin typeface="Arial" charset="0"/>
            </a:endParaRPr>
          </a:p>
        </p:txBody>
      </p:sp>
    </p:spTree>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1 Título"/>
          <p:cNvSpPr>
            <a:spLocks noGrp="1"/>
          </p:cNvSpPr>
          <p:nvPr>
            <p:ph type="title"/>
          </p:nvPr>
        </p:nvSpPr>
        <p:spPr/>
        <p:txBody>
          <a:bodyPr/>
          <a:lstStyle/>
          <a:p>
            <a:pPr eaLnBrk="1" hangingPunct="1"/>
            <a:r>
              <a:rPr lang="es-MX" b="1" smtClean="0">
                <a:solidFill>
                  <a:srgbClr val="7B9899"/>
                </a:solidFill>
                <a:latin typeface="Arial" charset="0"/>
              </a:rPr>
              <a:t>8a</a:t>
            </a:r>
          </a:p>
        </p:txBody>
      </p:sp>
      <p:sp>
        <p:nvSpPr>
          <p:cNvPr id="33794" name="2 Marcador de contenido"/>
          <p:cNvSpPr>
            <a:spLocks noGrp="1"/>
          </p:cNvSpPr>
          <p:nvPr>
            <p:ph idx="1"/>
          </p:nvPr>
        </p:nvSpPr>
        <p:spPr>
          <a:xfrm>
            <a:off x="457200" y="1935163"/>
            <a:ext cx="8229600" cy="2717800"/>
          </a:xfrm>
        </p:spPr>
        <p:txBody>
          <a:bodyPr/>
          <a:lstStyle/>
          <a:p>
            <a:pPr algn="just" eaLnBrk="1" hangingPunct="1">
              <a:buFont typeface="Wingdings 2" pitchFamily="18" charset="2"/>
              <a:buNone/>
            </a:pPr>
            <a:r>
              <a:rPr lang="es-ES" sz="3200" smtClean="0">
                <a:latin typeface="Arial" charset="0"/>
              </a:rPr>
              <a:t>  </a:t>
            </a:r>
            <a:r>
              <a:rPr lang="es-ES" smtClean="0">
                <a:latin typeface="Arial" charset="0"/>
              </a:rPr>
              <a:t>Cuál es la idea o ideas base que articulan el texto. En otros términos, cuáles son los   argumentos fuertes que se desean exponer o la idea que quiere debatirse o ponerse en cuestionamiento. Esta idea (o estas ideas) tiene que ser lo suficientemente sustentada en el desarrollo del mismo ensayo.</a:t>
            </a:r>
          </a:p>
          <a:p>
            <a:pPr eaLnBrk="1" hangingPunct="1"/>
            <a:endParaRPr lang="es-MX" smtClean="0">
              <a:latin typeface="Arial" charset="0"/>
            </a:endParaRPr>
          </a:p>
        </p:txBody>
      </p:sp>
    </p:spTree>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1 Título"/>
          <p:cNvSpPr>
            <a:spLocks noGrp="1"/>
          </p:cNvSpPr>
          <p:nvPr>
            <p:ph type="title"/>
          </p:nvPr>
        </p:nvSpPr>
        <p:spPr/>
        <p:txBody>
          <a:bodyPr/>
          <a:lstStyle/>
          <a:p>
            <a:pPr eaLnBrk="1" hangingPunct="1"/>
            <a:r>
              <a:rPr lang="es-MX" b="1" smtClean="0">
                <a:solidFill>
                  <a:srgbClr val="7B9899"/>
                </a:solidFill>
                <a:latin typeface="Arial" charset="0"/>
              </a:rPr>
              <a:t>8b</a:t>
            </a:r>
          </a:p>
        </p:txBody>
      </p:sp>
      <p:sp>
        <p:nvSpPr>
          <p:cNvPr id="34818" name="2 Marcador de contenido"/>
          <p:cNvSpPr>
            <a:spLocks noGrp="1"/>
          </p:cNvSpPr>
          <p:nvPr>
            <p:ph idx="1"/>
          </p:nvPr>
        </p:nvSpPr>
        <p:spPr>
          <a:xfrm>
            <a:off x="468313" y="2420938"/>
            <a:ext cx="8229600" cy="2376487"/>
          </a:xfrm>
        </p:spPr>
        <p:txBody>
          <a:bodyPr/>
          <a:lstStyle/>
          <a:p>
            <a:pPr algn="just" eaLnBrk="1" hangingPunct="1">
              <a:buFont typeface="Wingdings 2" pitchFamily="18" charset="2"/>
              <a:buNone/>
            </a:pPr>
            <a:r>
              <a:rPr lang="es-ES" smtClean="0">
                <a:latin typeface="Arial" charset="0"/>
              </a:rPr>
              <a:t>   Con qué fuentes o en qué autores se sustenta nuestro argumento; a partir de qué o quiénes, con qué material de contexto se cuenta; en síntesis, cuáles son nuestros puntos de referencia</a:t>
            </a:r>
            <a:endParaRPr lang="es-MX" smtClean="0">
              <a:latin typeface="Arial" charset="0"/>
            </a:endParaRPr>
          </a:p>
        </p:txBody>
      </p:sp>
    </p:spTree>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1 Título"/>
          <p:cNvSpPr>
            <a:spLocks noGrp="1"/>
          </p:cNvSpPr>
          <p:nvPr>
            <p:ph type="title"/>
          </p:nvPr>
        </p:nvSpPr>
        <p:spPr/>
        <p:txBody>
          <a:bodyPr/>
          <a:lstStyle/>
          <a:p>
            <a:pPr eaLnBrk="1" hangingPunct="1"/>
            <a:r>
              <a:rPr lang="es-MX" b="1" smtClean="0">
                <a:solidFill>
                  <a:srgbClr val="7B9899"/>
                </a:solidFill>
                <a:latin typeface="Arial" charset="0"/>
              </a:rPr>
              <a:t>8c</a:t>
            </a:r>
          </a:p>
        </p:txBody>
      </p:sp>
      <p:sp>
        <p:nvSpPr>
          <p:cNvPr id="35842" name="2 Marcador de contenido"/>
          <p:cNvSpPr>
            <a:spLocks noGrp="1"/>
          </p:cNvSpPr>
          <p:nvPr>
            <p:ph idx="1"/>
          </p:nvPr>
        </p:nvSpPr>
        <p:spPr>
          <a:xfrm>
            <a:off x="468313" y="2060575"/>
            <a:ext cx="8229600" cy="3095625"/>
          </a:xfrm>
        </p:spPr>
        <p:txBody>
          <a:bodyPr/>
          <a:lstStyle/>
          <a:p>
            <a:pPr algn="just" eaLnBrk="1" hangingPunct="1">
              <a:buFont typeface="Wingdings 2" pitchFamily="18" charset="2"/>
              <a:buNone/>
            </a:pPr>
            <a:r>
              <a:rPr lang="es-ES" sz="2000" smtClean="0">
                <a:latin typeface="Arial" charset="0"/>
              </a:rPr>
              <a:t>   </a:t>
            </a:r>
            <a:r>
              <a:rPr lang="es-ES" smtClean="0">
                <a:latin typeface="Arial" charset="0"/>
              </a:rPr>
              <a:t>Qué se va a decir en el primer párrafo, qué en el segundo, qué en el último (recordemos que la forma del ensayo es fundamental; recordemos también que antes del ensayo hay que elaborar un esbozo, un mapa de composición). Qué tipo de ilación (sin hache) es la que nos proponemos: de consecuencia, de contraste, de relación múltiple. </a:t>
            </a:r>
            <a:endParaRPr lang="es-MX" smtClean="0">
              <a:latin typeface="Arial" charset="0"/>
            </a:endParaRPr>
          </a:p>
        </p:txBody>
      </p:sp>
    </p:spTree>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p:cNvSpPr>
          <p:nvPr>
            <p:ph type="body" idx="1"/>
          </p:nvPr>
        </p:nvSpPr>
        <p:spPr>
          <a:xfrm>
            <a:off x="457200" y="1935163"/>
            <a:ext cx="8229600" cy="2214562"/>
          </a:xfrm>
        </p:spPr>
        <p:txBody>
          <a:bodyPr/>
          <a:lstStyle/>
          <a:p>
            <a:pPr algn="just" eaLnBrk="1" hangingPunct="1">
              <a:buFont typeface="Wingdings 2" pitchFamily="18" charset="2"/>
              <a:buNone/>
            </a:pPr>
            <a:r>
              <a:rPr lang="es-ES" smtClean="0">
                <a:latin typeface="Arial" charset="0"/>
              </a:rPr>
              <a:t>   Es muy importante el “gancho” del primer párrafo: cómo vamos a seducir al lector, qué nos interesa tocar en él; igual fuerza debe tener el último párrafo: cómo queremos cerrar, cuál es la última idea o la última frase que nos importa dejar en la memoria de nuestro posible receptor.</a:t>
            </a:r>
            <a:endParaRPr lang="es-ES" smtClean="0"/>
          </a:p>
        </p:txBody>
      </p:sp>
    </p:spTree>
  </p:cSld>
  <p:clrMapOvr>
    <a:masterClrMapping/>
  </p:clrMapOvr>
  <p:transition>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1 Título"/>
          <p:cNvSpPr>
            <a:spLocks noGrp="1"/>
          </p:cNvSpPr>
          <p:nvPr>
            <p:ph type="title"/>
          </p:nvPr>
        </p:nvSpPr>
        <p:spPr/>
        <p:txBody>
          <a:bodyPr/>
          <a:lstStyle/>
          <a:p>
            <a:pPr eaLnBrk="1" hangingPunct="1"/>
            <a:r>
              <a:rPr lang="es-MX" b="1" smtClean="0">
                <a:solidFill>
                  <a:srgbClr val="7B9899"/>
                </a:solidFill>
                <a:latin typeface="Arial" charset="0"/>
              </a:rPr>
              <a:t>8d</a:t>
            </a:r>
          </a:p>
        </p:txBody>
      </p:sp>
      <p:sp>
        <p:nvSpPr>
          <p:cNvPr id="36866" name="2 Marcador de contenido"/>
          <p:cNvSpPr>
            <a:spLocks noGrp="1"/>
          </p:cNvSpPr>
          <p:nvPr>
            <p:ph idx="1"/>
          </p:nvPr>
        </p:nvSpPr>
        <p:spPr>
          <a:xfrm>
            <a:off x="468313" y="1989138"/>
            <a:ext cx="8229600" cy="3149600"/>
          </a:xfrm>
        </p:spPr>
        <p:txBody>
          <a:bodyPr/>
          <a:lstStyle/>
          <a:p>
            <a:pPr algn="just" eaLnBrk="1" hangingPunct="1">
              <a:buFont typeface="Wingdings 2" pitchFamily="18" charset="2"/>
              <a:buNone/>
            </a:pPr>
            <a:r>
              <a:rPr lang="es-ES" sz="3200" smtClean="0">
                <a:latin typeface="Arial" charset="0"/>
              </a:rPr>
              <a:t>  </a:t>
            </a:r>
            <a:r>
              <a:rPr lang="es-ES" smtClean="0">
                <a:latin typeface="Arial" charset="0"/>
              </a:rPr>
              <a:t>Aunque no siempre el último párrafo es una conclusión, sí debe el ensayo tener un momento de cierre (de síntesis), desde el cual puedan abrirse nuevas ventanas, otras escrituras. El último párrafo es una invitación a un nuevo ensayo (los ensayos se alimentan de otros ensayos: un nuevo ensayo abre camino a otros aún no escritos).</a:t>
            </a:r>
            <a:endParaRPr lang="es-MX" smtClean="0">
              <a:latin typeface="Arial" charset="0"/>
            </a:endParaRPr>
          </a:p>
        </p:txBody>
      </p:sp>
    </p:spTree>
  </p:cSld>
  <p:clrMapOvr>
    <a:masterClrMapping/>
  </p:clrMapOvr>
  <p:transition>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1 Título"/>
          <p:cNvSpPr>
            <a:spLocks noGrp="1"/>
          </p:cNvSpPr>
          <p:nvPr>
            <p:ph type="title"/>
          </p:nvPr>
        </p:nvSpPr>
        <p:spPr/>
        <p:txBody>
          <a:bodyPr/>
          <a:lstStyle/>
          <a:p>
            <a:pPr eaLnBrk="1" hangingPunct="1"/>
            <a:r>
              <a:rPr lang="es-MX" b="1" smtClean="0">
                <a:solidFill>
                  <a:srgbClr val="7B9899"/>
                </a:solidFill>
                <a:latin typeface="Arial" charset="0"/>
              </a:rPr>
              <a:t>8e </a:t>
            </a:r>
          </a:p>
        </p:txBody>
      </p:sp>
      <p:sp>
        <p:nvSpPr>
          <p:cNvPr id="37890" name="2 Marcador de contenido"/>
          <p:cNvSpPr>
            <a:spLocks noGrp="1"/>
          </p:cNvSpPr>
          <p:nvPr>
            <p:ph idx="1"/>
          </p:nvPr>
        </p:nvSpPr>
        <p:spPr>
          <a:xfrm>
            <a:off x="468313" y="1916113"/>
            <a:ext cx="8229600" cy="3527425"/>
          </a:xfrm>
        </p:spPr>
        <p:txBody>
          <a:bodyPr/>
          <a:lstStyle/>
          <a:p>
            <a:pPr algn="just" eaLnBrk="1" hangingPunct="1">
              <a:buFont typeface="Wingdings 2" pitchFamily="18" charset="2"/>
              <a:buNone/>
            </a:pPr>
            <a:r>
              <a:rPr lang="es-ES" smtClean="0">
                <a:latin typeface="Arial" charset="0"/>
              </a:rPr>
              <a:t>   El ensayo no debe ser tan corto que parezca una meditación, ni tan largo que se asemeje a un tratado. Hay una zona medianera: entre tres y diez páginas (por decir alguna magnitud). Pero sea cual sea la extensión, en cada ensayo debe haber una tesis (con sus pros y sus contras), y la síntesis necesaria. No olvidemos que el ensayo es una pieza de escritura completa.</a:t>
            </a:r>
          </a:p>
          <a:p>
            <a:pPr algn="just" eaLnBrk="1" hangingPunct="1">
              <a:buFont typeface="Wingdings 2" pitchFamily="18" charset="2"/>
              <a:buNone/>
            </a:pPr>
            <a:endParaRPr lang="es-MX" smtClean="0">
              <a:latin typeface="Arial" charset="0"/>
            </a:endParaRPr>
          </a:p>
        </p:txBody>
      </p:sp>
    </p:spTree>
  </p:cSld>
  <p:clrMapOvr>
    <a:masterClrMapping/>
  </p:clrMapOvr>
  <p:transition>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p:cNvSpPr>
          <p:nvPr>
            <p:ph type="body" idx="1"/>
          </p:nvPr>
        </p:nvSpPr>
        <p:spPr>
          <a:xfrm>
            <a:off x="539750" y="2276475"/>
            <a:ext cx="8229600" cy="2214563"/>
          </a:xfrm>
        </p:spPr>
        <p:txBody>
          <a:bodyPr/>
          <a:lstStyle/>
          <a:p>
            <a:pPr algn="just" eaLnBrk="1" hangingPunct="1">
              <a:buFont typeface="Wingdings 2" pitchFamily="18" charset="2"/>
              <a:buNone/>
            </a:pPr>
            <a:r>
              <a:rPr lang="es-ES" smtClean="0">
                <a:latin typeface="Arial" charset="0"/>
              </a:rPr>
              <a:t>   Las anteriores puntualizaciones no son excluyentes con otros estilos o con otras maneras de elaboración del ensayo, ni pueden leerse como una camisa de fuerza; son tan sólo recomendaciones. Indicaciones generales. Indicios.</a:t>
            </a:r>
          </a:p>
          <a:p>
            <a:endParaRPr lang="es-ES" smtClean="0"/>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pPr algn="ctr" eaLnBrk="1" hangingPunct="1"/>
            <a:r>
              <a:rPr lang="es-ES" sz="3200" b="1" smtClean="0">
                <a:latin typeface="Arial" charset="0"/>
              </a:rPr>
              <a:t>EL ENSAYO</a:t>
            </a:r>
          </a:p>
        </p:txBody>
      </p:sp>
      <p:sp>
        <p:nvSpPr>
          <p:cNvPr id="15362" name="Rectangle 3"/>
          <p:cNvSpPr>
            <a:spLocks noGrp="1" noChangeArrowheads="1"/>
          </p:cNvSpPr>
          <p:nvPr>
            <p:ph idx="1"/>
          </p:nvPr>
        </p:nvSpPr>
        <p:spPr>
          <a:xfrm>
            <a:off x="457200" y="1935163"/>
            <a:ext cx="8002588" cy="4389437"/>
          </a:xfrm>
        </p:spPr>
        <p:txBody>
          <a:bodyPr/>
          <a:lstStyle/>
          <a:p>
            <a:pPr algn="just" eaLnBrk="1" hangingPunct="1"/>
            <a:endParaRPr lang="es-ES" b="1" smtClean="0">
              <a:latin typeface="Arial" charset="0"/>
            </a:endParaRPr>
          </a:p>
          <a:p>
            <a:pPr algn="just" eaLnBrk="1" hangingPunct="1"/>
            <a:r>
              <a:rPr lang="es-ES" b="1" smtClean="0">
                <a:latin typeface="Arial" charset="0"/>
              </a:rPr>
              <a:t>Definición: </a:t>
            </a:r>
            <a:r>
              <a:rPr lang="es-ES" smtClean="0">
                <a:latin typeface="Arial" charset="0"/>
              </a:rPr>
              <a:t>(Del latín exagium, peso</a:t>
            </a:r>
            <a:r>
              <a:rPr lang="es-ES" b="1" smtClean="0">
                <a:latin typeface="Arial" charset="0"/>
              </a:rPr>
              <a:t>). </a:t>
            </a:r>
          </a:p>
          <a:p>
            <a:pPr eaLnBrk="1" hangingPunct="1"/>
            <a:endParaRPr lang="es-ES" b="1" smtClean="0">
              <a:latin typeface="Arial" charset="0"/>
            </a:endParaRPr>
          </a:p>
          <a:p>
            <a:pPr algn="just" eaLnBrk="1" hangingPunct="1"/>
            <a:r>
              <a:rPr lang="es-ES" smtClean="0">
                <a:latin typeface="Arial" charset="0"/>
              </a:rPr>
              <a:t>Escrito, generalmente breve, constituido por pensamientos del autor sobre un tema, sin el aparato ni la extensión que requiere un tratado completo sobre la misma materia.</a:t>
            </a:r>
          </a:p>
          <a:p>
            <a:pPr eaLnBrk="1" hangingPunct="1"/>
            <a:endParaRPr lang="es-ES" smtClean="0">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5362">
                                            <p:txEl>
                                              <p:pRg st="1" end="1"/>
                                            </p:txEl>
                                          </p:spTgt>
                                        </p:tgtEl>
                                        <p:attrNameLst>
                                          <p:attrName>style.visibility</p:attrName>
                                        </p:attrNameLst>
                                      </p:cBhvr>
                                      <p:to>
                                        <p:strVal val="visible"/>
                                      </p:to>
                                    </p:set>
                                    <p:animEffect transition="in" filter="checkerboard(across)">
                                      <p:cBhvr>
                                        <p:cTn id="7" dur="500"/>
                                        <p:tgtEl>
                                          <p:spTgt spid="1536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5362">
                                            <p:txEl>
                                              <p:pRg st="3" end="3"/>
                                            </p:txEl>
                                          </p:spTgt>
                                        </p:tgtEl>
                                        <p:attrNameLst>
                                          <p:attrName>style.visibility</p:attrName>
                                        </p:attrNameLst>
                                      </p:cBhvr>
                                      <p:to>
                                        <p:strVal val="visible"/>
                                      </p:to>
                                    </p:set>
                                    <p:anim calcmode="lin" valueType="num">
                                      <p:cBhvr additive="base">
                                        <p:cTn id="12" dur="500" fill="hold"/>
                                        <p:tgtEl>
                                          <p:spTgt spid="15362">
                                            <p:txEl>
                                              <p:pRg st="3" end="3"/>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536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pPr eaLnBrk="1" hangingPunct="1"/>
            <a:r>
              <a:rPr lang="es-MX" b="1" smtClean="0">
                <a:solidFill>
                  <a:srgbClr val="7B9899"/>
                </a:solidFill>
                <a:latin typeface="Arial" charset="0"/>
              </a:rPr>
              <a:t>9</a:t>
            </a:r>
          </a:p>
        </p:txBody>
      </p:sp>
      <p:sp>
        <p:nvSpPr>
          <p:cNvPr id="38914" name="Rectangle 3"/>
          <p:cNvSpPr>
            <a:spLocks noGrp="1" noChangeArrowheads="1"/>
          </p:cNvSpPr>
          <p:nvPr>
            <p:ph idx="1"/>
          </p:nvPr>
        </p:nvSpPr>
        <p:spPr>
          <a:xfrm>
            <a:off x="611188" y="2133600"/>
            <a:ext cx="8229600" cy="2665413"/>
          </a:xfrm>
        </p:spPr>
        <p:txBody>
          <a:bodyPr/>
          <a:lstStyle/>
          <a:p>
            <a:pPr algn="just" eaLnBrk="1" hangingPunct="1">
              <a:buFont typeface="Wingdings 2" pitchFamily="18" charset="2"/>
              <a:buNone/>
            </a:pPr>
            <a:r>
              <a:rPr lang="es-ES" b="1" smtClean="0">
                <a:latin typeface="Arial" charset="0"/>
              </a:rPr>
              <a:t>   </a:t>
            </a:r>
            <a:r>
              <a:rPr lang="es-ES" smtClean="0">
                <a:latin typeface="Arial" charset="0"/>
              </a:rPr>
              <a:t>Cuando el ensayo oscila entre las dos y las tres páginas, sobran los subtítulos. Cuando tiene un número de páginas mayor, puede recurrirse a varios sistemas: uno, subtitulando; otro, separando las partes significativas del ensayo con numerales (yo llamo a este tipo de ensayo, de “cajas chinas”). 	</a:t>
            </a:r>
          </a:p>
        </p:txBody>
      </p:sp>
    </p:spTree>
  </p:cSld>
  <p:clrMapOvr>
    <a:masterClrMapping/>
  </p:clrMapOvr>
  <p:transition>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p:cNvSpPr>
          <p:nvPr>
            <p:ph type="body" idx="1"/>
          </p:nvPr>
        </p:nvSpPr>
        <p:spPr>
          <a:xfrm>
            <a:off x="457200" y="1935163"/>
            <a:ext cx="8229600" cy="2933700"/>
          </a:xfrm>
        </p:spPr>
        <p:txBody>
          <a:bodyPr/>
          <a:lstStyle/>
          <a:p>
            <a:pPr algn="just" eaLnBrk="1" hangingPunct="1">
              <a:buFont typeface="Wingdings 2" pitchFamily="18" charset="2"/>
              <a:buNone/>
            </a:pPr>
            <a:r>
              <a:rPr lang="es-ES" smtClean="0">
                <a:latin typeface="Arial" charset="0"/>
              </a:rPr>
              <a:t>   No debe olvidarse que cada una de las partes del ensayo precisa estar interrelacionada. Aunque “partamos” el ensayo (con subtítulos, frases o números), la totalidad del mismo (el conjunto) debe permanecer compacto. Si dividimos un ensayo, las piezas que salgan de él exigen estar en relación de interdependencia.</a:t>
            </a:r>
          </a:p>
          <a:p>
            <a:endParaRPr lang="es-ES" smtClean="0"/>
          </a:p>
        </p:txBody>
      </p:sp>
    </p:spTree>
  </p:cSld>
  <p:clrMapOvr>
    <a:masterClrMapping/>
  </p:clrMapOvr>
  <p:transition>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pPr eaLnBrk="1" hangingPunct="1"/>
            <a:r>
              <a:rPr lang="es-MX" b="1" smtClean="0">
                <a:solidFill>
                  <a:srgbClr val="7B9899"/>
                </a:solidFill>
                <a:latin typeface="Arial" charset="0"/>
              </a:rPr>
              <a:t>10</a:t>
            </a:r>
          </a:p>
        </p:txBody>
      </p:sp>
      <p:sp>
        <p:nvSpPr>
          <p:cNvPr id="39938" name="Rectangle 3"/>
          <p:cNvSpPr>
            <a:spLocks noGrp="1" noChangeArrowheads="1"/>
          </p:cNvSpPr>
          <p:nvPr>
            <p:ph idx="1"/>
          </p:nvPr>
        </p:nvSpPr>
        <p:spPr>
          <a:xfrm>
            <a:off x="468313" y="1844675"/>
            <a:ext cx="8229600" cy="3167063"/>
          </a:xfrm>
        </p:spPr>
        <p:txBody>
          <a:bodyPr/>
          <a:lstStyle/>
          <a:p>
            <a:pPr algn="just" eaLnBrk="1" hangingPunct="1">
              <a:buFont typeface="Wingdings 2" pitchFamily="18" charset="2"/>
              <a:buNone/>
            </a:pPr>
            <a:r>
              <a:rPr lang="es-ES" smtClean="0">
                <a:latin typeface="Arial" charset="0"/>
              </a:rPr>
              <a:t>   No podría terminar estas diez pistas sobre la elaboración de ensayos, sin mencionar el papel fundamental del género para el ejercicio y el desarrollo del pensamiento. Por medio del ensayo es que “nos vamos ordenando la cabeza”; es escribiendo ensayos como comprobamos nuestra “lucidez” o nuestra “torpeza mental”. </a:t>
            </a:r>
          </a:p>
        </p:txBody>
      </p:sp>
    </p:spTree>
  </p:cSld>
  <p:clrMapOvr>
    <a:masterClrMapping/>
  </p:clrMapOvr>
  <p:transition>
    <p:rand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p:cNvSpPr>
          <p:nvPr>
            <p:ph type="body" idx="1"/>
          </p:nvPr>
        </p:nvSpPr>
        <p:spPr>
          <a:xfrm>
            <a:off x="468313" y="2133600"/>
            <a:ext cx="8229600" cy="2862263"/>
          </a:xfrm>
        </p:spPr>
        <p:txBody>
          <a:bodyPr/>
          <a:lstStyle/>
          <a:p>
            <a:pPr algn="just" eaLnBrk="1" hangingPunct="1">
              <a:buFont typeface="Wingdings 2" pitchFamily="18" charset="2"/>
              <a:buNone/>
            </a:pPr>
            <a:r>
              <a:rPr lang="es-ES" smtClean="0">
                <a:latin typeface="Arial" charset="0"/>
              </a:rPr>
              <a:t>   Cuando Theodor Adorno, en un escrito llamado –precisamente- “El ensayo como forma”, señala el papel crítico de este tipo de escritura, lo que en verdad sugiere es la fuerza del ensayo como motor de la reflexión, como generador de la duda y la sospecha. </a:t>
            </a:r>
          </a:p>
          <a:p>
            <a:endParaRPr lang="es-ES" smtClean="0"/>
          </a:p>
        </p:txBody>
      </p:sp>
    </p:spTree>
  </p:cSld>
  <p:clrMapOvr>
    <a:masterClrMapping/>
  </p:clrMapOvr>
  <p:transition>
    <p:rand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2 Marcador de contenido"/>
          <p:cNvSpPr>
            <a:spLocks noGrp="1"/>
          </p:cNvSpPr>
          <p:nvPr>
            <p:ph idx="1"/>
          </p:nvPr>
        </p:nvSpPr>
        <p:spPr>
          <a:xfrm>
            <a:off x="539750" y="1700213"/>
            <a:ext cx="8229600" cy="3454400"/>
          </a:xfrm>
        </p:spPr>
        <p:txBody>
          <a:bodyPr/>
          <a:lstStyle/>
          <a:p>
            <a:pPr eaLnBrk="1" hangingPunct="1"/>
            <a:endParaRPr lang="es-ES" smtClean="0">
              <a:latin typeface="Arial" charset="0"/>
            </a:endParaRPr>
          </a:p>
          <a:p>
            <a:pPr eaLnBrk="1" hangingPunct="1">
              <a:buFont typeface="Wingdings 2" pitchFamily="18" charset="2"/>
              <a:buNone/>
            </a:pPr>
            <a:r>
              <a:rPr lang="es-ES" smtClean="0">
                <a:latin typeface="Arial" charset="0"/>
              </a:rPr>
              <a:t>   El ensayo siempre “pone en cuestión”,  diluye las verdades dadas, se esfuerza por mirar los grises de la vida y de la acción humana. El ensayo saca a la ciencia de su “excesivo formalismo” y pone la lógica al alcance del arte. Es simbiosis. Otro tanto había escrito Georg Lukács en su carta a Leo Popper: La esencia del ensayo radica en su capacidad para juzgar. </a:t>
            </a:r>
          </a:p>
        </p:txBody>
      </p:sp>
    </p:spTree>
  </p:cSld>
  <p:clrMapOvr>
    <a:masterClrMapping/>
  </p:clrMapOvr>
  <p:transition>
    <p:rand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p:cNvSpPr>
          <p:nvPr>
            <p:ph type="body" idx="1"/>
          </p:nvPr>
        </p:nvSpPr>
        <p:spPr>
          <a:xfrm>
            <a:off x="457200" y="1935163"/>
            <a:ext cx="8229600" cy="2717800"/>
          </a:xfrm>
        </p:spPr>
        <p:txBody>
          <a:bodyPr/>
          <a:lstStyle/>
          <a:p>
            <a:pPr eaLnBrk="1" hangingPunct="1">
              <a:buFont typeface="Wingdings 2" pitchFamily="18" charset="2"/>
              <a:buNone/>
            </a:pPr>
            <a:r>
              <a:rPr lang="es-ES" smtClean="0">
                <a:latin typeface="Arial" charset="0"/>
              </a:rPr>
              <a:t>   Los ensayistas de oficio saben que las verdades son provisionales, que toda doctrina contiene también su contrario, que todo sistema alberga una fisura. Y el ensayo, que es siempre una búsqueda, no hace otra cosa que “hurgar” o remover en esas grietas de las estructuras. Digamos que el ensayo –puro ejercicio del pensar- es el espejo del propio pensamiento.</a:t>
            </a:r>
          </a:p>
          <a:p>
            <a:endParaRPr lang="es-ES" smtClean="0"/>
          </a:p>
        </p:txBody>
      </p:sp>
    </p:spTree>
  </p:cSld>
  <p:clrMapOvr>
    <a:masterClrMapping/>
  </p:clrMapOvr>
  <p:transition>
    <p:rand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1 Título"/>
          <p:cNvSpPr>
            <a:spLocks noGrp="1"/>
          </p:cNvSpPr>
          <p:nvPr>
            <p:ph type="title"/>
          </p:nvPr>
        </p:nvSpPr>
        <p:spPr>
          <a:xfrm>
            <a:off x="1116013" y="476250"/>
            <a:ext cx="6870700" cy="1133475"/>
          </a:xfrm>
        </p:spPr>
        <p:txBody>
          <a:bodyPr/>
          <a:lstStyle/>
          <a:p>
            <a:pPr algn="ctr" eaLnBrk="1" hangingPunct="1"/>
            <a:r>
              <a:rPr lang="es-MX" b="1" smtClean="0">
                <a:latin typeface="Arial" charset="0"/>
              </a:rPr>
              <a:t>BIBLIOGRAFÍA</a:t>
            </a:r>
          </a:p>
        </p:txBody>
      </p:sp>
      <p:sp>
        <p:nvSpPr>
          <p:cNvPr id="41986" name="2 Marcador de contenido"/>
          <p:cNvSpPr>
            <a:spLocks noGrp="1"/>
          </p:cNvSpPr>
          <p:nvPr>
            <p:ph idx="1"/>
          </p:nvPr>
        </p:nvSpPr>
        <p:spPr/>
        <p:txBody>
          <a:bodyPr/>
          <a:lstStyle/>
          <a:p>
            <a:pPr marL="514350" indent="-514350" eaLnBrk="1" hangingPunct="1">
              <a:buFont typeface="Calibri" pitchFamily="34" charset="0"/>
              <a:buAutoNum type="arabicPeriod"/>
            </a:pPr>
            <a:r>
              <a:rPr lang="es-MX" sz="2000" smtClean="0">
                <a:latin typeface="Arial" charset="0"/>
              </a:rPr>
              <a:t>VÉLEZ, Jaime Alberto. </a:t>
            </a:r>
            <a:r>
              <a:rPr lang="es-MX" sz="2000" b="1" smtClean="0">
                <a:latin typeface="Arial" charset="0"/>
              </a:rPr>
              <a:t>El ensayo, entre la aventura y el orden</a:t>
            </a:r>
            <a:r>
              <a:rPr lang="es-MX" sz="2000" smtClean="0">
                <a:latin typeface="Arial" charset="0"/>
              </a:rPr>
              <a:t>. Primera edición. Taurus, ediciones Santillana S. A. Bogotá, Colombia. 2000</a:t>
            </a:r>
          </a:p>
          <a:p>
            <a:pPr marL="514350" indent="-514350" eaLnBrk="1" hangingPunct="1">
              <a:buFont typeface="Calibri" pitchFamily="34" charset="0"/>
              <a:buAutoNum type="arabicPeriod"/>
            </a:pPr>
            <a:endParaRPr lang="es-MX" sz="2000" smtClean="0">
              <a:latin typeface="Arial" charset="0"/>
            </a:endParaRPr>
          </a:p>
          <a:p>
            <a:pPr marL="514350" indent="-514350" eaLnBrk="1" hangingPunct="1">
              <a:buFont typeface="Calibri" pitchFamily="34" charset="0"/>
              <a:buAutoNum type="arabicPeriod"/>
            </a:pPr>
            <a:r>
              <a:rPr lang="es-ES" sz="2000" smtClean="0">
                <a:latin typeface="Arial" charset="0"/>
              </a:rPr>
              <a:t>VÁSQUEZ RODRÍGUEZ, Fernando</a:t>
            </a:r>
            <a:r>
              <a:rPr lang="es-ES" sz="2000" b="1" smtClean="0">
                <a:latin typeface="Arial" charset="0"/>
              </a:rPr>
              <a:t>. El ensayo: Diez pistas para su composición</a:t>
            </a:r>
          </a:p>
          <a:p>
            <a:pPr marL="514350" indent="-514350" eaLnBrk="1" hangingPunct="1">
              <a:buFont typeface="Calibri" pitchFamily="34" charset="0"/>
              <a:buAutoNum type="arabicPeriod"/>
            </a:pPr>
            <a:endParaRPr lang="es-ES" sz="2000" b="1" smtClean="0">
              <a:latin typeface="Arial" charset="0"/>
            </a:endParaRPr>
          </a:p>
          <a:p>
            <a:pPr marL="514350" indent="-514350" eaLnBrk="1" hangingPunct="1">
              <a:buFont typeface="Calibri" pitchFamily="34" charset="0"/>
              <a:buAutoNum type="arabicPeriod"/>
            </a:pPr>
            <a:r>
              <a:rPr lang="es-ES" sz="2000" smtClean="0">
                <a:latin typeface="Arial" charset="0"/>
              </a:rPr>
              <a:t> RAÍNZ ROBLES, Federico Carlos</a:t>
            </a:r>
            <a:r>
              <a:rPr lang="es-ES" sz="2000" b="1" smtClean="0">
                <a:latin typeface="Arial" charset="0"/>
              </a:rPr>
              <a:t>. Diccionario de la literatura. </a:t>
            </a:r>
            <a:r>
              <a:rPr lang="es-ES" sz="2000" smtClean="0">
                <a:latin typeface="Arial" charset="0"/>
              </a:rPr>
              <a:t>Cuarta edición. Aguilar S. A.  Ediciones . Madrid, España. Tomo I. 1982</a:t>
            </a:r>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457200" y="704850"/>
            <a:ext cx="8229600" cy="779463"/>
          </a:xfrm>
        </p:spPr>
        <p:txBody>
          <a:bodyPr/>
          <a:lstStyle/>
          <a:p>
            <a:pPr algn="ctr" eaLnBrk="1" hangingPunct="1"/>
            <a:r>
              <a:rPr lang="es-ES" sz="4000" b="1" smtClean="0">
                <a:solidFill>
                  <a:schemeClr val="accent1"/>
                </a:solidFill>
                <a:latin typeface="Arial" charset="0"/>
              </a:rPr>
              <a:t>CARACTERÍSTICAS:</a:t>
            </a:r>
          </a:p>
        </p:txBody>
      </p:sp>
      <p:sp>
        <p:nvSpPr>
          <p:cNvPr id="16386" name="Rectangle 3"/>
          <p:cNvSpPr>
            <a:spLocks noGrp="1" noChangeArrowheads="1"/>
          </p:cNvSpPr>
          <p:nvPr>
            <p:ph idx="1"/>
          </p:nvPr>
        </p:nvSpPr>
        <p:spPr>
          <a:xfrm>
            <a:off x="468313" y="1628775"/>
            <a:ext cx="8229600" cy="2808288"/>
          </a:xfrm>
        </p:spPr>
        <p:txBody>
          <a:bodyPr/>
          <a:lstStyle/>
          <a:p>
            <a:pPr marL="609600" indent="-609600" algn="just" eaLnBrk="1" hangingPunct="1">
              <a:lnSpc>
                <a:spcPct val="90000"/>
              </a:lnSpc>
              <a:buClr>
                <a:schemeClr val="tx1"/>
              </a:buClr>
              <a:buFont typeface="Wingdings 2" pitchFamily="18" charset="2"/>
              <a:buNone/>
            </a:pPr>
            <a:endParaRPr lang="es-ES" smtClean="0">
              <a:latin typeface="Arial" charset="0"/>
            </a:endParaRPr>
          </a:p>
          <a:p>
            <a:pPr marL="609600" indent="-609600" algn="just" eaLnBrk="1" hangingPunct="1">
              <a:lnSpc>
                <a:spcPct val="90000"/>
              </a:lnSpc>
              <a:buClr>
                <a:schemeClr val="tx1"/>
              </a:buClr>
              <a:buFont typeface="Wingdings 2" pitchFamily="18" charset="2"/>
              <a:buAutoNum type="arabicPeriod"/>
            </a:pPr>
            <a:r>
              <a:rPr lang="es-ES" smtClean="0">
                <a:latin typeface="Arial" charset="0"/>
              </a:rPr>
              <a:t>Puede ser retrospectivo, prospectivo, sincrónico.</a:t>
            </a:r>
          </a:p>
          <a:p>
            <a:pPr marL="609600" indent="-609600" algn="just" eaLnBrk="1" hangingPunct="1">
              <a:lnSpc>
                <a:spcPct val="90000"/>
              </a:lnSpc>
              <a:buClr>
                <a:schemeClr val="tx1"/>
              </a:buClr>
              <a:buFont typeface="Wingdings 2" pitchFamily="18" charset="2"/>
              <a:buNone/>
            </a:pPr>
            <a:endParaRPr lang="es-ES" smtClean="0">
              <a:latin typeface="Arial" charset="0"/>
            </a:endParaRPr>
          </a:p>
          <a:p>
            <a:pPr marL="609600" indent="-609600" algn="just" eaLnBrk="1" hangingPunct="1">
              <a:lnSpc>
                <a:spcPct val="90000"/>
              </a:lnSpc>
              <a:buClr>
                <a:schemeClr val="tx1"/>
              </a:buClr>
              <a:buFont typeface="Wingdings 2" pitchFamily="18" charset="2"/>
              <a:buNone/>
            </a:pPr>
            <a:r>
              <a:rPr lang="es-ES" smtClean="0">
                <a:latin typeface="Arial" charset="0"/>
              </a:rPr>
              <a:t>2. El ensayista emite juicios de valor éticos y estéticos.</a:t>
            </a:r>
          </a:p>
          <a:p>
            <a:pPr marL="609600" indent="-609600" algn="just" eaLnBrk="1" hangingPunct="1">
              <a:lnSpc>
                <a:spcPct val="90000"/>
              </a:lnSpc>
              <a:buClr>
                <a:schemeClr val="tx1"/>
              </a:buClr>
              <a:buFont typeface="Wingdings 2" pitchFamily="18" charset="2"/>
              <a:buNone/>
            </a:pPr>
            <a:endParaRPr lang="es-ES" smtClean="0">
              <a:latin typeface="Arial" charset="0"/>
            </a:endParaRPr>
          </a:p>
          <a:p>
            <a:pPr marL="609600" indent="-609600" algn="just" eaLnBrk="1" hangingPunct="1">
              <a:lnSpc>
                <a:spcPct val="90000"/>
              </a:lnSpc>
              <a:buClr>
                <a:schemeClr val="tx1"/>
              </a:buClr>
              <a:buFont typeface="Wingdings 2" pitchFamily="18" charset="2"/>
              <a:buNone/>
            </a:pPr>
            <a:r>
              <a:rPr lang="es-ES" smtClean="0">
                <a:latin typeface="Arial" charset="0"/>
              </a:rPr>
              <a:t>3. Los conflictos y movimientos ideológicos, episodios, instituciones y circunstancias sociales pertenecen al Discurso formado por la Argumentación, de cara a persuadir y convencer al Auditorio.</a:t>
            </a:r>
          </a:p>
          <a:p>
            <a:pPr marL="609600" indent="-609600" algn="just" eaLnBrk="1" hangingPunct="1">
              <a:lnSpc>
                <a:spcPct val="90000"/>
              </a:lnSpc>
              <a:buClr>
                <a:schemeClr val="tx1"/>
              </a:buClr>
              <a:buFont typeface="Wingdings 2" pitchFamily="18" charset="2"/>
              <a:buNone/>
            </a:pPr>
            <a:endParaRPr lang="es-ES" smtClean="0">
              <a:latin typeface="Arial"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6386">
                                            <p:txEl>
                                              <p:pRg st="1" end="1"/>
                                            </p:txEl>
                                          </p:spTgt>
                                        </p:tgtEl>
                                        <p:attrNameLst>
                                          <p:attrName>style.visibility</p:attrName>
                                        </p:attrNameLst>
                                      </p:cBhvr>
                                      <p:to>
                                        <p:strVal val="visible"/>
                                      </p:to>
                                    </p:set>
                                    <p:animEffect transition="in" filter="box(in)">
                                      <p:cBhvr>
                                        <p:cTn id="7" dur="500"/>
                                        <p:tgtEl>
                                          <p:spTgt spid="1638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6386">
                                            <p:txEl>
                                              <p:pRg st="3" end="3"/>
                                            </p:txEl>
                                          </p:spTgt>
                                        </p:tgtEl>
                                        <p:attrNameLst>
                                          <p:attrName>style.visibility</p:attrName>
                                        </p:attrNameLst>
                                      </p:cBhvr>
                                      <p:to>
                                        <p:strVal val="visible"/>
                                      </p:to>
                                    </p:set>
                                    <p:animEffect transition="in" filter="checkerboard(across)">
                                      <p:cBhvr>
                                        <p:cTn id="12" dur="500"/>
                                        <p:tgtEl>
                                          <p:spTgt spid="1638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6386">
                                            <p:txEl>
                                              <p:pRg st="5" end="5"/>
                                            </p:txEl>
                                          </p:spTgt>
                                        </p:tgtEl>
                                        <p:attrNameLst>
                                          <p:attrName>style.visibility</p:attrName>
                                        </p:attrNameLst>
                                      </p:cBhvr>
                                      <p:to>
                                        <p:strVal val="visible"/>
                                      </p:to>
                                    </p:set>
                                    <p:anim calcmode="lin" valueType="num">
                                      <p:cBhvr additive="base">
                                        <p:cTn id="17" dur="500" fill="hold"/>
                                        <p:tgtEl>
                                          <p:spTgt spid="16386">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638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a:xfrm>
            <a:off x="457200" y="704850"/>
            <a:ext cx="8229600" cy="779463"/>
          </a:xfrm>
        </p:spPr>
        <p:txBody>
          <a:bodyPr/>
          <a:lstStyle/>
          <a:p>
            <a:pPr algn="ctr" eaLnBrk="1" hangingPunct="1"/>
            <a:r>
              <a:rPr lang="es-ES" sz="4000" b="1" smtClean="0">
                <a:solidFill>
                  <a:schemeClr val="accent1"/>
                </a:solidFill>
                <a:latin typeface="Arial" charset="0"/>
              </a:rPr>
              <a:t>CARACTERÍSTICAS:</a:t>
            </a:r>
          </a:p>
        </p:txBody>
      </p:sp>
      <p:sp>
        <p:nvSpPr>
          <p:cNvPr id="52227" name="Rectangle 3"/>
          <p:cNvSpPr>
            <a:spLocks noGrp="1" noChangeArrowheads="1"/>
          </p:cNvSpPr>
          <p:nvPr>
            <p:ph idx="4294967295"/>
          </p:nvPr>
        </p:nvSpPr>
        <p:spPr>
          <a:xfrm>
            <a:off x="611188" y="1844675"/>
            <a:ext cx="8013700" cy="4173538"/>
          </a:xfrm>
        </p:spPr>
        <p:txBody>
          <a:bodyPr/>
          <a:lstStyle/>
          <a:p>
            <a:pPr marL="609600" indent="-609600" algn="just" eaLnBrk="1" hangingPunct="1">
              <a:lnSpc>
                <a:spcPct val="90000"/>
              </a:lnSpc>
              <a:buFont typeface="Wingdings 2" pitchFamily="18" charset="2"/>
              <a:buNone/>
            </a:pPr>
            <a:r>
              <a:rPr lang="es-ES" smtClean="0">
                <a:latin typeface="Arial" charset="0"/>
              </a:rPr>
              <a:t>4. Si se reviste de citas sirve de anclaje para el desarrollo de la argumentación.</a:t>
            </a:r>
          </a:p>
          <a:p>
            <a:pPr marL="609600" indent="-609600" algn="just" eaLnBrk="1" hangingPunct="1">
              <a:lnSpc>
                <a:spcPct val="90000"/>
              </a:lnSpc>
              <a:buFont typeface="Wingdings 2" pitchFamily="18" charset="2"/>
              <a:buNone/>
            </a:pPr>
            <a:endParaRPr lang="es-ES" smtClean="0">
              <a:latin typeface="Arial" charset="0"/>
            </a:endParaRPr>
          </a:p>
          <a:p>
            <a:pPr marL="609600" indent="-609600" algn="just" eaLnBrk="1" hangingPunct="1">
              <a:lnSpc>
                <a:spcPct val="90000"/>
              </a:lnSpc>
              <a:buFont typeface="Wingdings 2" pitchFamily="18" charset="2"/>
              <a:buNone/>
            </a:pPr>
            <a:r>
              <a:rPr lang="es-ES" smtClean="0">
                <a:latin typeface="Arial" charset="0"/>
              </a:rPr>
              <a:t>5. La argumentación y la Retórica son propios del Ensayo.</a:t>
            </a:r>
          </a:p>
          <a:p>
            <a:pPr marL="609600" indent="-609600" algn="just" eaLnBrk="1" hangingPunct="1">
              <a:lnSpc>
                <a:spcPct val="90000"/>
              </a:lnSpc>
              <a:buFont typeface="Wingdings 2" pitchFamily="18" charset="2"/>
              <a:buNone/>
            </a:pPr>
            <a:endParaRPr lang="es-ES" smtClean="0">
              <a:latin typeface="Arial" charset="0"/>
            </a:endParaRPr>
          </a:p>
          <a:p>
            <a:pPr marL="609600" indent="-609600" algn="just" eaLnBrk="1" hangingPunct="1">
              <a:lnSpc>
                <a:spcPct val="90000"/>
              </a:lnSpc>
              <a:buFont typeface="Wingdings 2" pitchFamily="18" charset="2"/>
              <a:buNone/>
            </a:pPr>
            <a:r>
              <a:rPr lang="es-ES" smtClean="0">
                <a:latin typeface="Arial" charset="0"/>
              </a:rPr>
              <a:t>6. Depende de la amplitud de la argumentación y de la fuerza de los argumentos.</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blinds(horizontal)">
                                      <p:cBhvr>
                                        <p:cTn id="7" dur="500"/>
                                        <p:tgtEl>
                                          <p:spTgt spid="522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52227">
                                            <p:txEl>
                                              <p:pRg st="2" end="2"/>
                                            </p:txEl>
                                          </p:spTgt>
                                        </p:tgtEl>
                                        <p:attrNameLst>
                                          <p:attrName>style.visibility</p:attrName>
                                        </p:attrNameLst>
                                      </p:cBhvr>
                                      <p:to>
                                        <p:strVal val="visible"/>
                                      </p:to>
                                    </p:set>
                                    <p:animEffect transition="in" filter="diamond(in)">
                                      <p:cBhvr>
                                        <p:cTn id="12" dur="2000"/>
                                        <p:tgtEl>
                                          <p:spTgt spid="5222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2227">
                                            <p:txEl>
                                              <p:pRg st="4" end="4"/>
                                            </p:txEl>
                                          </p:spTgt>
                                        </p:tgtEl>
                                        <p:attrNameLst>
                                          <p:attrName>style.visibility</p:attrName>
                                        </p:attrNameLst>
                                      </p:cBhvr>
                                      <p:to>
                                        <p:strVal val="visible"/>
                                      </p:to>
                                    </p:set>
                                    <p:animEffect transition="in" filter="box(in)">
                                      <p:cBhvr>
                                        <p:cTn id="17" dur="500"/>
                                        <p:tgtEl>
                                          <p:spTgt spid="522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900113" y="1773238"/>
            <a:ext cx="7688262" cy="4530725"/>
          </a:xfrm>
        </p:spPr>
        <p:txBody>
          <a:bodyPr/>
          <a:lstStyle/>
          <a:p>
            <a:pPr marL="812800" indent="-812800" algn="r" eaLnBrk="1" hangingPunct="1">
              <a:lnSpc>
                <a:spcPct val="80000"/>
              </a:lnSpc>
              <a:buFont typeface="Wingdings 2" pitchFamily="18" charset="2"/>
              <a:buNone/>
            </a:pPr>
            <a:r>
              <a:rPr lang="es-ES" sz="1900" smtClean="0">
                <a:latin typeface="Arial" charset="0"/>
              </a:rPr>
              <a:t>.</a:t>
            </a:r>
          </a:p>
          <a:p>
            <a:pPr marL="812800" indent="-812800" algn="ctr" eaLnBrk="1" hangingPunct="1">
              <a:lnSpc>
                <a:spcPct val="80000"/>
              </a:lnSpc>
              <a:buFont typeface="Wingdings 2" pitchFamily="18" charset="2"/>
              <a:buNone/>
            </a:pPr>
            <a:r>
              <a:rPr lang="es-ES" sz="1900" smtClean="0">
                <a:solidFill>
                  <a:schemeClr val="accent1"/>
                </a:solidFill>
                <a:latin typeface="Arial" charset="0"/>
              </a:rPr>
              <a:t> </a:t>
            </a:r>
            <a:r>
              <a:rPr lang="es-ES" sz="4800" b="1" smtClean="0">
                <a:solidFill>
                  <a:schemeClr val="accent1"/>
                </a:solidFill>
                <a:latin typeface="Arial" charset="0"/>
              </a:rPr>
              <a:t>EL ENSAYO: </a:t>
            </a:r>
          </a:p>
          <a:p>
            <a:pPr marL="812800" indent="-812800" algn="ctr" eaLnBrk="1" hangingPunct="1">
              <a:lnSpc>
                <a:spcPct val="80000"/>
              </a:lnSpc>
              <a:buFont typeface="Wingdings 2" pitchFamily="18" charset="2"/>
              <a:buNone/>
            </a:pPr>
            <a:endParaRPr lang="es-ES" sz="1400" b="1" smtClean="0">
              <a:solidFill>
                <a:schemeClr val="accent1"/>
              </a:solidFill>
              <a:latin typeface="Arial" charset="0"/>
            </a:endParaRPr>
          </a:p>
          <a:p>
            <a:pPr marL="812800" indent="-812800" algn="ctr" eaLnBrk="1" hangingPunct="1">
              <a:lnSpc>
                <a:spcPct val="150000"/>
              </a:lnSpc>
              <a:buFont typeface="Wingdings 2" pitchFamily="18" charset="2"/>
              <a:buNone/>
            </a:pPr>
            <a:r>
              <a:rPr lang="es-ES" sz="4800" b="1" smtClean="0">
                <a:solidFill>
                  <a:srgbClr val="0B508F"/>
                </a:solidFill>
                <a:latin typeface="Arial" charset="0"/>
              </a:rPr>
              <a:t>DIEZ PISTAS PARA SU COMPOSICIÓN</a:t>
            </a:r>
          </a:p>
          <a:p>
            <a:pPr marL="812800" indent="-812800" algn="r" eaLnBrk="1" hangingPunct="1">
              <a:lnSpc>
                <a:spcPct val="150000"/>
              </a:lnSpc>
              <a:buFont typeface="Wingdings 2" pitchFamily="18" charset="2"/>
              <a:buNone/>
            </a:pPr>
            <a:r>
              <a:rPr lang="es-ES" sz="1600" smtClean="0">
                <a:latin typeface="Arial" charset="0"/>
              </a:rPr>
              <a:t>Fernando Vásquez Rodríguez</a:t>
            </a:r>
            <a:endParaRPr lang="es-ES" sz="4800" smtClean="0">
              <a:latin typeface="Arial" charset="0"/>
            </a:endParaRPr>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Título"/>
          <p:cNvSpPr>
            <a:spLocks noGrp="1"/>
          </p:cNvSpPr>
          <p:nvPr>
            <p:ph type="title"/>
          </p:nvPr>
        </p:nvSpPr>
        <p:spPr>
          <a:xfrm>
            <a:off x="457200" y="917575"/>
            <a:ext cx="8229600" cy="1143000"/>
          </a:xfrm>
        </p:spPr>
        <p:txBody>
          <a:bodyPr/>
          <a:lstStyle/>
          <a:p>
            <a:pPr eaLnBrk="1" hangingPunct="1"/>
            <a:r>
              <a:rPr lang="es-MX" b="1" smtClean="0">
                <a:solidFill>
                  <a:srgbClr val="7B9899"/>
                </a:solidFill>
                <a:latin typeface="Arial" charset="0"/>
              </a:rPr>
              <a:t>1</a:t>
            </a:r>
          </a:p>
        </p:txBody>
      </p:sp>
      <p:sp>
        <p:nvSpPr>
          <p:cNvPr id="18434" name="2 Marcador de contenido"/>
          <p:cNvSpPr>
            <a:spLocks noGrp="1"/>
          </p:cNvSpPr>
          <p:nvPr>
            <p:ph idx="1"/>
          </p:nvPr>
        </p:nvSpPr>
        <p:spPr>
          <a:xfrm>
            <a:off x="539750" y="1773238"/>
            <a:ext cx="8229600" cy="4389437"/>
          </a:xfrm>
        </p:spPr>
        <p:txBody>
          <a:bodyPr/>
          <a:lstStyle/>
          <a:p>
            <a:pPr algn="just" eaLnBrk="1" hangingPunct="1">
              <a:buFont typeface="Wingdings 2" pitchFamily="18" charset="2"/>
              <a:buNone/>
            </a:pPr>
            <a:r>
              <a:rPr lang="es-CO" sz="2400" smtClean="0">
                <a:latin typeface="Arial" charset="0"/>
              </a:rPr>
              <a:t>   Un Ensayo es una mezcla entre el arte y la ciencia (es decir, tiene un elemento creativo –literario- y otro lógico –de manejo de ideas-). En esa doble esencia del ensayo (algunos hablarán por eso de un género híbrido) es donde radica su potencia y su dificultad. Por ser un centauro –mitad de una cosa y mitad de otra- el ensayo puede cobijar todas las áreas del conocimiento, todos los temas. Sin embargo, sea el motivo que fuere, el ensayo necesita de una “fineza” de escritura que lo haga altamente literario.</a:t>
            </a:r>
            <a:endParaRPr lang="es-MX" sz="2400" smtClean="0">
              <a:latin typeface="Arial" charset="0"/>
            </a:endParaRPr>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pPr eaLnBrk="1" hangingPunct="1"/>
            <a:r>
              <a:rPr lang="es-MX" b="1" smtClean="0">
                <a:latin typeface="Arial" charset="0"/>
              </a:rPr>
              <a:t>2</a:t>
            </a:r>
          </a:p>
        </p:txBody>
      </p:sp>
      <p:sp>
        <p:nvSpPr>
          <p:cNvPr id="19458" name="Rectangle 3"/>
          <p:cNvSpPr>
            <a:spLocks noGrp="1" noChangeArrowheads="1"/>
          </p:cNvSpPr>
          <p:nvPr>
            <p:ph idx="1"/>
          </p:nvPr>
        </p:nvSpPr>
        <p:spPr>
          <a:xfrm>
            <a:off x="539750" y="1557338"/>
            <a:ext cx="8229600" cy="4389437"/>
          </a:xfrm>
        </p:spPr>
        <p:txBody>
          <a:bodyPr/>
          <a:lstStyle/>
          <a:p>
            <a:pPr lvl="2" algn="just" eaLnBrk="1" hangingPunct="1"/>
            <a:endParaRPr lang="es-ES" sz="2400" b="1" smtClean="0">
              <a:latin typeface="Arial" charset="0"/>
            </a:endParaRPr>
          </a:p>
          <a:p>
            <a:pPr algn="just" eaLnBrk="1" hangingPunct="1">
              <a:buFont typeface="Wingdings 2" pitchFamily="18" charset="2"/>
              <a:buNone/>
            </a:pPr>
            <a:r>
              <a:rPr lang="es-ES" sz="2400" b="1" smtClean="0">
                <a:latin typeface="Arial" charset="0"/>
              </a:rPr>
              <a:t>   </a:t>
            </a:r>
            <a:r>
              <a:rPr lang="es-ES" sz="2400" smtClean="0">
                <a:latin typeface="Arial" charset="0"/>
              </a:rPr>
              <a:t>Un ensayo no es un comentario (la escritura propia de la opinión) sino una reflexión, casi siempre a partir de la reflexión de otros (esos otros no necesariamente tienen que estar explícitos, aunque, por lo general, se los menciona a pie de página o en las notas o referencias). Por eso el ensayo se mueve más en los juicios y en el poder de los argumentos (no son opiniones gratuitas); en el ensayo se deben sustentar las ideas. </a:t>
            </a:r>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3"/>
          <p:cNvSpPr>
            <a:spLocks noGrp="1"/>
          </p:cNvSpPr>
          <p:nvPr>
            <p:ph type="body" idx="1"/>
          </p:nvPr>
        </p:nvSpPr>
        <p:spPr>
          <a:xfrm>
            <a:off x="611188" y="2420938"/>
            <a:ext cx="8229600" cy="2357437"/>
          </a:xfrm>
        </p:spPr>
        <p:txBody>
          <a:bodyPr/>
          <a:lstStyle/>
          <a:p>
            <a:pPr algn="just" eaLnBrk="1" hangingPunct="1">
              <a:buFont typeface="Wingdings 2" pitchFamily="18" charset="2"/>
              <a:buNone/>
            </a:pPr>
            <a:r>
              <a:rPr lang="es-ES" sz="2400" smtClean="0">
                <a:latin typeface="Arial" charset="0"/>
              </a:rPr>
              <a:t>   Mejor aún, la calidad de un ensayo se mide por la calidad de las ideas, por la manera como las expone, las confronta, las pone en consideración. Si no hay argumentos de peso, si no se han trabajado de antemano, el ensayo cae en el mero parecer, en la mera suposición.</a:t>
            </a:r>
          </a:p>
          <a:p>
            <a:pPr eaLnBrk="1" hangingPunct="1"/>
            <a:endParaRPr lang="es-ES" sz="2400" smtClean="0">
              <a:latin typeface="Arial" charset="0"/>
            </a:endParaRPr>
          </a:p>
          <a:p>
            <a:endParaRPr lang="es-ES" sz="2400" smtClean="0">
              <a:latin typeface="Arial" charset="0"/>
            </a:endParaRPr>
          </a:p>
        </p:txBody>
      </p:sp>
    </p:spTree>
  </p:cSld>
  <p:clrMapOvr>
    <a:masterClrMapping/>
  </p:clrMapOvr>
  <p:transition>
    <p:rand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710</TotalTime>
  <Words>1872</Words>
  <Application>Microsoft Office PowerPoint</Application>
  <PresentationFormat>Presentación en pantalla (4:3)</PresentationFormat>
  <Paragraphs>83</Paragraphs>
  <Slides>36</Slides>
  <Notes>0</Notes>
  <HiddenSlides>0</HiddenSlides>
  <MMClips>0</MMClips>
  <ScaleCrop>false</ScaleCrop>
  <HeadingPairs>
    <vt:vector size="6" baseType="variant">
      <vt:variant>
        <vt:lpstr>Fuentes usadas</vt:lpstr>
      </vt:variant>
      <vt:variant>
        <vt:i4>4</vt:i4>
      </vt:variant>
      <vt:variant>
        <vt:lpstr>Plantilla de diseño</vt:lpstr>
      </vt:variant>
      <vt:variant>
        <vt:i4>4</vt:i4>
      </vt:variant>
      <vt:variant>
        <vt:lpstr>Títulos de diapositiva</vt:lpstr>
      </vt:variant>
      <vt:variant>
        <vt:i4>36</vt:i4>
      </vt:variant>
    </vt:vector>
  </HeadingPairs>
  <TitlesOfParts>
    <vt:vector size="44" baseType="lpstr">
      <vt:lpstr>Arial</vt:lpstr>
      <vt:lpstr>Calibri</vt:lpstr>
      <vt:lpstr>Constantia</vt:lpstr>
      <vt:lpstr>Wingdings 2</vt:lpstr>
      <vt:lpstr>Flujo</vt:lpstr>
      <vt:lpstr>Flujo</vt:lpstr>
      <vt:lpstr>Flujo</vt:lpstr>
      <vt:lpstr>Flujo</vt:lpstr>
      <vt:lpstr>Diapositiva 1</vt:lpstr>
      <vt:lpstr>Diapositiva 2</vt:lpstr>
      <vt:lpstr>EL ENSAYO</vt:lpstr>
      <vt:lpstr>CARACTERÍSTICAS:</vt:lpstr>
      <vt:lpstr>CARACTERÍSTICAS:</vt:lpstr>
      <vt:lpstr>Diapositiva 6</vt:lpstr>
      <vt:lpstr>1</vt:lpstr>
      <vt:lpstr>2</vt:lpstr>
      <vt:lpstr>Diapositiva 9</vt:lpstr>
      <vt:lpstr>3</vt:lpstr>
      <vt:lpstr>Diapositiva 11</vt:lpstr>
      <vt:lpstr>4</vt:lpstr>
      <vt:lpstr>Diapositiva 13</vt:lpstr>
      <vt:lpstr>5</vt:lpstr>
      <vt:lpstr>Diapositiva 15</vt:lpstr>
      <vt:lpstr>Diapositiva 16</vt:lpstr>
      <vt:lpstr>6</vt:lpstr>
      <vt:lpstr>Diapositiva 18</vt:lpstr>
      <vt:lpstr>7</vt:lpstr>
      <vt:lpstr>Diapositiva 20</vt:lpstr>
      <vt:lpstr>Diapositiva 21</vt:lpstr>
      <vt:lpstr>8</vt:lpstr>
      <vt:lpstr>8a</vt:lpstr>
      <vt:lpstr>8b</vt:lpstr>
      <vt:lpstr>8c</vt:lpstr>
      <vt:lpstr>Diapositiva 26</vt:lpstr>
      <vt:lpstr>8d</vt:lpstr>
      <vt:lpstr>8e </vt:lpstr>
      <vt:lpstr>Diapositiva 29</vt:lpstr>
      <vt:lpstr>9</vt:lpstr>
      <vt:lpstr>Diapositiva 31</vt:lpstr>
      <vt:lpstr>10</vt:lpstr>
      <vt:lpstr>Diapositiva 33</vt:lpstr>
      <vt:lpstr>Diapositiva 34</vt:lpstr>
      <vt:lpstr>Diapositiva 35</vt:lpstr>
      <vt:lpstr>BIBLIOGRAFÍA</vt:lpstr>
    </vt:vector>
  </TitlesOfParts>
  <Company>Universidad Santiago de Cali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ENSAYO</dc:title>
  <dc:creator>patriciarebellon</dc:creator>
  <cp:lastModifiedBy>patriciarebellon</cp:lastModifiedBy>
  <cp:revision>38</cp:revision>
  <dcterms:created xsi:type="dcterms:W3CDTF">2010-02-12T12:30:57Z</dcterms:created>
  <dcterms:modified xsi:type="dcterms:W3CDTF">2010-03-02T19:17:24Z</dcterms:modified>
</cp:coreProperties>
</file>